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5611" r:id="rId1"/>
  </p:sldMasterIdLst>
  <p:notesMasterIdLst>
    <p:notesMasterId r:id="rId24"/>
  </p:notesMasterIdLst>
  <p:sldIdLst>
    <p:sldId id="256" r:id="rId2"/>
    <p:sldId id="257" r:id="rId3"/>
    <p:sldId id="258" r:id="rId4"/>
    <p:sldId id="260" r:id="rId5"/>
    <p:sldId id="264" r:id="rId6"/>
    <p:sldId id="266" r:id="rId7"/>
    <p:sldId id="261" r:id="rId8"/>
    <p:sldId id="268" r:id="rId9"/>
    <p:sldId id="280" r:id="rId10"/>
    <p:sldId id="277" r:id="rId11"/>
    <p:sldId id="270" r:id="rId12"/>
    <p:sldId id="271" r:id="rId13"/>
    <p:sldId id="272" r:id="rId14"/>
    <p:sldId id="273" r:id="rId15"/>
    <p:sldId id="274" r:id="rId16"/>
    <p:sldId id="267" r:id="rId17"/>
    <p:sldId id="279" r:id="rId18"/>
    <p:sldId id="262" r:id="rId19"/>
    <p:sldId id="263" r:id="rId20"/>
    <p:sldId id="259" r:id="rId21"/>
    <p:sldId id="276" r:id="rId22"/>
    <p:sldId id="27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471"/>
    <p:restoredTop sz="73214"/>
  </p:normalViewPr>
  <p:slideViewPr>
    <p:cSldViewPr snapToGrid="0" snapToObjects="1">
      <p:cViewPr>
        <p:scale>
          <a:sx n="75" d="100"/>
          <a:sy n="75" d="100"/>
        </p:scale>
        <p:origin x="1064" y="51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8257C-B4DC-274A-BA42-902A873FF182}" type="datetimeFigureOut">
              <a:rPr kumimoji="1" lang="zh-CN" altLang="en-US" smtClean="0"/>
              <a:t>2017/10/7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2E456-2F6C-7346-9843-173A5F4C0E5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01132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2E456-2F6C-7346-9843-173A5F4C0E5F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164741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2E456-2F6C-7346-9843-173A5F4C0E5F}" type="slidenum">
              <a:rPr kumimoji="1" lang="zh-CN" altLang="en-US" smtClean="0"/>
              <a:t>10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860087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2E456-2F6C-7346-9843-173A5F4C0E5F}" type="slidenum">
              <a:rPr kumimoji="1" lang="zh-CN" altLang="en-US" smtClean="0"/>
              <a:t>11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928580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2E456-2F6C-7346-9843-173A5F4C0E5F}" type="slidenum">
              <a:rPr kumimoji="1" lang="zh-CN" altLang="en-US" smtClean="0"/>
              <a:t>12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880073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2E456-2F6C-7346-9843-173A5F4C0E5F}" type="slidenum">
              <a:rPr kumimoji="1" lang="zh-CN" altLang="en-US" smtClean="0"/>
              <a:t>13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195455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2E456-2F6C-7346-9843-173A5F4C0E5F}" type="slidenum">
              <a:rPr kumimoji="1" lang="zh-CN" altLang="en-US" smtClean="0"/>
              <a:t>14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50557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zh-CN" dirty="0" smtClean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2E456-2F6C-7346-9843-173A5F4C0E5F}" type="slidenum">
              <a:rPr kumimoji="1" lang="zh-CN" altLang="en-US" smtClean="0"/>
              <a:t>16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709694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zh-CN" dirty="0" smtClean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2E456-2F6C-7346-9843-173A5F4C0E5F}" type="slidenum">
              <a:rPr kumimoji="1" lang="zh-CN" altLang="en-US" smtClean="0"/>
              <a:t>17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280054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2E456-2F6C-7346-9843-173A5F4C0E5F}" type="slidenum">
              <a:rPr kumimoji="1" lang="zh-CN" altLang="en-US" smtClean="0"/>
              <a:t>18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051804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2E456-2F6C-7346-9843-173A5F4C0E5F}" type="slidenum">
              <a:rPr kumimoji="1" lang="zh-CN" altLang="en-US" smtClean="0"/>
              <a:t>19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878731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2E456-2F6C-7346-9843-173A5F4C0E5F}" type="slidenum">
              <a:rPr kumimoji="1" lang="zh-CN" altLang="en-US" smtClean="0"/>
              <a:t>20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22323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zh-CN" dirty="0" smtClean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2E456-2F6C-7346-9843-173A5F4C0E5F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16131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zh-CN" baseline="0" dirty="0" smtClean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2E456-2F6C-7346-9843-173A5F4C0E5F}" type="slidenum">
              <a:rPr kumimoji="1" lang="zh-CN" altLang="en-US" smtClean="0"/>
              <a:t>21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699917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2E456-2F6C-7346-9843-173A5F4C0E5F}" type="slidenum">
              <a:rPr kumimoji="1" lang="zh-CN" altLang="en-US" smtClean="0"/>
              <a:t>22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43285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2E456-2F6C-7346-9843-173A5F4C0E5F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28796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2E456-2F6C-7346-9843-173A5F4C0E5F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41397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2E456-2F6C-7346-9843-173A5F4C0E5F}" type="slidenum">
              <a:rPr kumimoji="1" lang="zh-CN" altLang="en-US" smtClean="0"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078061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dirty="0" smtClean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2E456-2F6C-7346-9843-173A5F4C0E5F}" type="slidenum">
              <a:rPr kumimoji="1" lang="zh-CN" altLang="en-US" smtClean="0"/>
              <a:t>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350078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2E456-2F6C-7346-9843-173A5F4C0E5F}" type="slidenum">
              <a:rPr kumimoji="1" lang="zh-CN" altLang="en-US" smtClean="0"/>
              <a:t>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92292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2E456-2F6C-7346-9843-173A5F4C0E5F}" type="slidenum">
              <a:rPr kumimoji="1" lang="zh-CN" altLang="en-US" smtClean="0"/>
              <a:t>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45942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2E456-2F6C-7346-9843-173A5F4C0E5F}" type="slidenum">
              <a:rPr kumimoji="1" lang="zh-CN" altLang="en-US" smtClean="0"/>
              <a:t>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1900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标题的引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引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384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612" r:id="rId1"/>
    <p:sldLayoutId id="2147485613" r:id="rId2"/>
    <p:sldLayoutId id="2147485614" r:id="rId3"/>
    <p:sldLayoutId id="2147485615" r:id="rId4"/>
    <p:sldLayoutId id="2147485616" r:id="rId5"/>
    <p:sldLayoutId id="2147485617" r:id="rId6"/>
    <p:sldLayoutId id="2147485618" r:id="rId7"/>
    <p:sldLayoutId id="2147485619" r:id="rId8"/>
    <p:sldLayoutId id="2147485620" r:id="rId9"/>
    <p:sldLayoutId id="2147485621" r:id="rId10"/>
    <p:sldLayoutId id="2147485622" r:id="rId11"/>
    <p:sldLayoutId id="2147485623" r:id="rId12"/>
    <p:sldLayoutId id="2147485624" r:id="rId13"/>
    <p:sldLayoutId id="2147485625" r:id="rId14"/>
    <p:sldLayoutId id="2147485626" r:id="rId15"/>
    <p:sldLayoutId id="21474856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85969" y="1280983"/>
            <a:ext cx="8209132" cy="2360932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4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en-US" altLang="zh-CN" sz="44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New Risk Management: </a:t>
            </a:r>
            <a:r>
              <a:rPr lang="en-US" altLang="zh-CN" sz="44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altLang="zh-CN" sz="44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altLang="zh-CN" sz="44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en-US" altLang="zh-CN" sz="44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Good, the Bad, and the </a:t>
            </a:r>
            <a:r>
              <a:rPr lang="en-US" altLang="zh-CN" sz="44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Ugly</a:t>
            </a:r>
            <a:br>
              <a:rPr lang="en-US" altLang="zh-CN" sz="44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altLang="zh-CN" sz="20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by </a:t>
            </a:r>
            <a:r>
              <a:rPr lang="en-US" altLang="zh-CN" sz="20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Philip H. </a:t>
            </a:r>
            <a:r>
              <a:rPr lang="en-US" altLang="zh-CN" sz="2000" b="1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Dybvig</a:t>
            </a:r>
            <a:r>
              <a:rPr lang="en-US" altLang="zh-CN" sz="20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, Pierre </a:t>
            </a:r>
            <a:r>
              <a:rPr lang="en-US" altLang="zh-CN" sz="2000" b="1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Jinghong</a:t>
            </a:r>
            <a:r>
              <a:rPr lang="en-US" altLang="zh-CN" sz="20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Liang, and William J. Marshall </a:t>
            </a:r>
            <a:endParaRPr lang="zh-CN" altLang="en-US" sz="2000" b="1" dirty="0">
              <a:solidFill>
                <a:schemeClr val="accent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75378" y="4694298"/>
            <a:ext cx="7766936" cy="1096899"/>
          </a:xfrm>
        </p:spPr>
        <p:txBody>
          <a:bodyPr>
            <a:normAutofit/>
          </a:bodyPr>
          <a:lstStyle/>
          <a:p>
            <a:r>
              <a:rPr kumimoji="1" lang="en-US" altLang="zh-CN" sz="2000" dirty="0" smtClean="0"/>
              <a:t>Presented by Meiting Liu</a:t>
            </a:r>
            <a:endParaRPr kumimoji="1" lang="zh-CN" altLang="en-US" sz="2000" dirty="0"/>
          </a:p>
        </p:txBody>
      </p:sp>
      <p:sp>
        <p:nvSpPr>
          <p:cNvPr id="4" name="文本框 3"/>
          <p:cNvSpPr txBox="1"/>
          <p:nvPr/>
        </p:nvSpPr>
        <p:spPr>
          <a:xfrm>
            <a:off x="5266481" y="16899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pic>
        <p:nvPicPr>
          <p:cNvPr id="1025" name="Picture 1" descr="age1image4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19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age1image60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1925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age1image76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1925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ge1image92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1925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age1image108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1925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ge1image15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1925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age1image167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1925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34"/>
          <p:cNvSpPr/>
          <p:nvPr/>
        </p:nvSpPr>
        <p:spPr>
          <a:xfrm>
            <a:off x="1710268" y="4284132"/>
            <a:ext cx="6908800" cy="19642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200" dirty="0" smtClean="0"/>
              <a:t>Approach: The Dynamic Hedge</a:t>
            </a:r>
            <a:endParaRPr kumimoji="1" lang="en-US" altLang="zh-CN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7334" y="1601789"/>
            <a:ext cx="9804399" cy="5120744"/>
          </a:xfrm>
        </p:spPr>
        <p:txBody>
          <a:bodyPr>
            <a:normAutofit/>
          </a:bodyPr>
          <a:lstStyle/>
          <a:p>
            <a:r>
              <a:rPr kumimoji="1" lang="en-US" altLang="zh-CN" sz="2400" dirty="0" smtClean="0"/>
              <a:t>Why ?</a:t>
            </a:r>
          </a:p>
          <a:p>
            <a:r>
              <a:rPr kumimoji="1" lang="en-US" altLang="zh-CN" sz="2400" dirty="0" smtClean="0"/>
              <a:t>Assume that the firm is using copper futures contracts to hedge and </a:t>
            </a:r>
            <a:r>
              <a:rPr kumimoji="1" lang="en-US" altLang="zh-CN" sz="2400" dirty="0"/>
              <a:t>the reinvestment rate is 5% over 6 </a:t>
            </a:r>
            <a:r>
              <a:rPr kumimoji="1" lang="en-US" altLang="zh-CN" sz="2400" dirty="0" smtClean="0"/>
              <a:t>months</a:t>
            </a:r>
          </a:p>
          <a:p>
            <a:r>
              <a:rPr kumimoji="1" lang="en-US" altLang="zh-CN" sz="2400" dirty="0" smtClean="0"/>
              <a:t>Assume information arrival </a:t>
            </a:r>
            <a:r>
              <a:rPr kumimoji="1" lang="en-US" altLang="zh-CN" sz="2400" dirty="0"/>
              <a:t>and trading occur </a:t>
            </a:r>
            <a:r>
              <a:rPr kumimoji="1" lang="en-US" altLang="zh-CN" sz="2400" dirty="0" smtClean="0"/>
              <a:t>now, in </a:t>
            </a:r>
            <a:r>
              <a:rPr kumimoji="1" lang="en-US" altLang="zh-CN" sz="2400" dirty="0"/>
              <a:t>six months, </a:t>
            </a:r>
            <a:r>
              <a:rPr kumimoji="1" lang="en-US" altLang="zh-CN" sz="2400" dirty="0" smtClean="0"/>
              <a:t>and </a:t>
            </a:r>
            <a:r>
              <a:rPr kumimoji="1" lang="en-US" altLang="zh-CN" sz="2400" dirty="0"/>
              <a:t>again in a </a:t>
            </a:r>
            <a:r>
              <a:rPr kumimoji="1" lang="en-US" altLang="zh-CN" sz="2400" dirty="0" smtClean="0"/>
              <a:t>year</a:t>
            </a:r>
            <a:endParaRPr kumimoji="1" lang="en-US" altLang="zh-CN" sz="2400" dirty="0"/>
          </a:p>
          <a:p>
            <a:r>
              <a:rPr kumimoji="1" lang="en-US" altLang="zh-CN" sz="2400" dirty="0"/>
              <a:t> </a:t>
            </a:r>
            <a:r>
              <a:rPr kumimoji="1" lang="en-US" altLang="zh-CN" sz="2400" dirty="0" smtClean="0"/>
              <a:t>Future Price </a:t>
            </a:r>
            <a:r>
              <a:rPr kumimoji="1" lang="en-US" altLang="zh-CN" sz="2400" dirty="0"/>
              <a:t>Dynamics for </a:t>
            </a:r>
            <a:r>
              <a:rPr kumimoji="1" lang="en-US" altLang="zh-CN" sz="2400" dirty="0" smtClean="0"/>
              <a:t>the Copper Hedge</a:t>
            </a:r>
          </a:p>
          <a:p>
            <a:pPr marL="0" indent="0">
              <a:buNone/>
            </a:pPr>
            <a:r>
              <a:rPr kumimoji="1" lang="en-US" altLang="zh-CN" sz="2400" dirty="0"/>
              <a:t>	</a:t>
            </a:r>
            <a:r>
              <a:rPr kumimoji="1" lang="en-US" altLang="zh-CN" sz="2400" dirty="0" smtClean="0"/>
              <a:t>	</a:t>
            </a:r>
            <a:r>
              <a:rPr kumimoji="1" lang="en-US" altLang="zh-CN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kumimoji="1" lang="en-US" altLang="zh-CN" sz="2200" dirty="0" smtClean="0">
                <a:solidFill>
                  <a:schemeClr val="accent2">
                    <a:lumMod val="75000"/>
                  </a:schemeClr>
                </a:solidFill>
              </a:rPr>
              <a:t>Now                         </a:t>
            </a:r>
            <a:r>
              <a:rPr kumimoji="1" lang="en-US" altLang="zh-CN" sz="2200" dirty="0">
                <a:solidFill>
                  <a:schemeClr val="accent2">
                    <a:lumMod val="75000"/>
                  </a:schemeClr>
                </a:solidFill>
              </a:rPr>
              <a:t>6 months                    </a:t>
            </a:r>
            <a:r>
              <a:rPr kumimoji="1" lang="en-US" altLang="zh-CN" sz="2200" dirty="0" smtClean="0">
                <a:solidFill>
                  <a:schemeClr val="accent2">
                    <a:lumMod val="75000"/>
                  </a:schemeClr>
                </a:solidFill>
              </a:rPr>
              <a:t> 12 months</a:t>
            </a:r>
          </a:p>
          <a:p>
            <a:pPr marL="0" indent="0">
              <a:buNone/>
            </a:pPr>
            <a:r>
              <a:rPr kumimoji="1" lang="en-US" altLang="zh-CN" sz="2200" dirty="0" smtClean="0"/>
              <a:t>								            					</a:t>
            </a:r>
            <a:r>
              <a:rPr kumimoji="1" lang="en-US" altLang="zh-CN" sz="2200" dirty="0" smtClean="0">
                <a:solidFill>
                  <a:schemeClr val="accent1">
                    <a:lumMod val="75000"/>
                  </a:schemeClr>
                </a:solidFill>
              </a:rPr>
              <a:t> $25</a:t>
            </a:r>
          </a:p>
          <a:p>
            <a:pPr marL="0" indent="0">
              <a:buNone/>
            </a:pPr>
            <a:r>
              <a:rPr kumimoji="1" lang="en-US" altLang="zh-CN" sz="2200" dirty="0"/>
              <a:t>	</a:t>
            </a:r>
            <a:r>
              <a:rPr kumimoji="1" lang="en-US" altLang="zh-CN" sz="2200" dirty="0" smtClean="0"/>
              <a:t>	   </a:t>
            </a:r>
            <a:r>
              <a:rPr kumimoji="1" lang="en-US" altLang="zh-CN" sz="2200" dirty="0" smtClean="0">
                <a:solidFill>
                  <a:schemeClr val="accent1">
                    <a:lumMod val="75000"/>
                  </a:schemeClr>
                </a:solidFill>
              </a:rPr>
              <a:t>$20											      $20</a:t>
            </a:r>
            <a:endParaRPr kumimoji="1" lang="en-US" altLang="zh-CN" sz="22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kumimoji="1" lang="en-US" altLang="zh-CN" sz="2200" dirty="0" smtClean="0">
                <a:solidFill>
                  <a:schemeClr val="accent1">
                    <a:lumMod val="75000"/>
                  </a:schemeClr>
                </a:solidFill>
              </a:rPr>
              <a:t>								          						 $15	</a:t>
            </a:r>
            <a:endParaRPr kumimoji="1" lang="en-US" altLang="zh-CN" sz="22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kumimoji="1" lang="zh-CN" altLang="en-U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直线箭头连接符 6"/>
          <p:cNvCxnSpPr/>
          <p:nvPr/>
        </p:nvCxnSpPr>
        <p:spPr>
          <a:xfrm flipV="1">
            <a:off x="5723467" y="4959919"/>
            <a:ext cx="1320800" cy="204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线箭头连接符 8"/>
          <p:cNvCxnSpPr/>
          <p:nvPr/>
        </p:nvCxnSpPr>
        <p:spPr>
          <a:xfrm>
            <a:off x="5723467" y="5164667"/>
            <a:ext cx="1320800" cy="3725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线箭头连接符 11"/>
          <p:cNvCxnSpPr/>
          <p:nvPr/>
        </p:nvCxnSpPr>
        <p:spPr>
          <a:xfrm flipV="1">
            <a:off x="2861734" y="5175362"/>
            <a:ext cx="1430867" cy="2094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线箭头连接符 13"/>
          <p:cNvCxnSpPr/>
          <p:nvPr/>
        </p:nvCxnSpPr>
        <p:spPr>
          <a:xfrm flipV="1">
            <a:off x="5723467" y="5582970"/>
            <a:ext cx="1320800" cy="2016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线箭头连接符 14"/>
          <p:cNvCxnSpPr/>
          <p:nvPr/>
        </p:nvCxnSpPr>
        <p:spPr>
          <a:xfrm>
            <a:off x="2861733" y="5402371"/>
            <a:ext cx="1430868" cy="4064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线箭头连接符 17"/>
          <p:cNvCxnSpPr/>
          <p:nvPr/>
        </p:nvCxnSpPr>
        <p:spPr>
          <a:xfrm>
            <a:off x="5723467" y="5833220"/>
            <a:ext cx="1320800" cy="247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/>
          <p:cNvSpPr txBox="1"/>
          <p:nvPr/>
        </p:nvSpPr>
        <p:spPr>
          <a:xfrm>
            <a:off x="4546600" y="4959919"/>
            <a:ext cx="10160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 smtClean="0">
                <a:solidFill>
                  <a:schemeClr val="accent1">
                    <a:lumMod val="75000"/>
                  </a:schemeClr>
                </a:solidFill>
              </a:rPr>
              <a:t>$</a:t>
            </a:r>
            <a:r>
              <a:rPr kumimoji="1" lang="en-US" altLang="zh-CN" sz="2200" dirty="0" smtClean="0">
                <a:solidFill>
                  <a:schemeClr val="accent1">
                    <a:lumMod val="75000"/>
                  </a:schemeClr>
                </a:solidFill>
              </a:rPr>
              <a:t>22.5</a:t>
            </a:r>
            <a:endParaRPr kumimoji="1" lang="zh-CN" altLang="en-U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4546600" y="5577940"/>
            <a:ext cx="1337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dirty="0" smtClean="0">
                <a:solidFill>
                  <a:schemeClr val="accent1">
                    <a:lumMod val="75000"/>
                  </a:schemeClr>
                </a:solidFill>
              </a:rPr>
              <a:t>$</a:t>
            </a:r>
            <a:r>
              <a:rPr kumimoji="1" lang="en-US" altLang="zh-CN" sz="2200" dirty="0" smtClean="0">
                <a:solidFill>
                  <a:schemeClr val="accent1">
                    <a:lumMod val="75000"/>
                  </a:schemeClr>
                </a:solidFill>
              </a:rPr>
              <a:t>17.5</a:t>
            </a:r>
            <a:endParaRPr kumimoji="1" lang="zh-CN" altLang="en-U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378200" y="4928237"/>
            <a:ext cx="3979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dirty="0" smtClean="0">
                <a:solidFill>
                  <a:schemeClr val="accent1">
                    <a:lumMod val="75000"/>
                  </a:schemeClr>
                </a:solidFill>
              </a:rPr>
              <a:t>½</a:t>
            </a:r>
          </a:p>
          <a:p>
            <a:endParaRPr kumimoji="1" lang="zh-CN" alt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318934" y="5619640"/>
            <a:ext cx="3979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dirty="0" smtClean="0">
                <a:solidFill>
                  <a:schemeClr val="accent1">
                    <a:lumMod val="75000"/>
                  </a:schemeClr>
                </a:solidFill>
              </a:rPr>
              <a:t>½</a:t>
            </a:r>
          </a:p>
          <a:p>
            <a:endParaRPr kumimoji="1" lang="zh-CN" alt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443136" y="4683747"/>
            <a:ext cx="3386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smtClean="0">
                <a:solidFill>
                  <a:schemeClr val="accent1">
                    <a:lumMod val="75000"/>
                  </a:schemeClr>
                </a:solidFill>
              </a:rPr>
              <a:t>¼</a:t>
            </a:r>
          </a:p>
          <a:p>
            <a:endParaRPr kumimoji="1" lang="en-US" altLang="zh-CN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kumimoji="1" lang="zh-CN" alt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434669" y="5053979"/>
            <a:ext cx="3386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smtClean="0">
                <a:solidFill>
                  <a:schemeClr val="accent1">
                    <a:lumMod val="75000"/>
                  </a:schemeClr>
                </a:solidFill>
              </a:rPr>
              <a:t>¼</a:t>
            </a:r>
          </a:p>
          <a:p>
            <a:endParaRPr kumimoji="1" lang="en-US" altLang="zh-CN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kumimoji="1" lang="zh-CN" alt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417735" y="5371555"/>
            <a:ext cx="3386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smtClean="0">
                <a:solidFill>
                  <a:schemeClr val="accent1">
                    <a:lumMod val="75000"/>
                  </a:schemeClr>
                </a:solidFill>
              </a:rPr>
              <a:t>¼</a:t>
            </a:r>
          </a:p>
          <a:p>
            <a:endParaRPr kumimoji="1" lang="en-US" altLang="zh-CN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kumimoji="1" lang="zh-CN" alt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400801" y="5683441"/>
            <a:ext cx="3386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smtClean="0">
                <a:solidFill>
                  <a:schemeClr val="accent1">
                    <a:lumMod val="75000"/>
                  </a:schemeClr>
                </a:solidFill>
              </a:rPr>
              <a:t>¼</a:t>
            </a:r>
          </a:p>
          <a:p>
            <a:endParaRPr kumimoji="1" lang="en-US" altLang="zh-CN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kumimoji="1" lang="zh-CN" alt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13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1734" y="338667"/>
            <a:ext cx="8596668" cy="1320800"/>
          </a:xfrm>
        </p:spPr>
        <p:txBody>
          <a:bodyPr>
            <a:normAutofit/>
          </a:bodyPr>
          <a:lstStyle/>
          <a:p>
            <a:r>
              <a:rPr kumimoji="1" lang="en-US" altLang="zh-CN" sz="3200" dirty="0" smtClean="0"/>
              <a:t>The Dynamic Hedge</a:t>
            </a:r>
            <a:endParaRPr kumimoji="1" lang="en-US" altLang="zh-CN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60399" y="999067"/>
                <a:ext cx="10126133" cy="5120744"/>
              </a:xfrm>
            </p:spPr>
            <p:txBody>
              <a:bodyPr>
                <a:normAutofit/>
              </a:bodyPr>
              <a:lstStyle/>
              <a:p>
                <a:r>
                  <a:rPr kumimoji="1" lang="en-US" altLang="zh-CN" sz="2000" dirty="0" smtClean="0"/>
                  <a:t>Strategy: At </a:t>
                </a:r>
                <a:r>
                  <a:rPr kumimoji="1" lang="en-US" altLang="zh-CN" sz="2000" dirty="0"/>
                  <a:t>the start, the firm sells 1,400/1.05 </a:t>
                </a:r>
                <a14:m>
                  <m:oMath xmlns:m="http://schemas.openxmlformats.org/officeDocument/2006/math">
                    <m:r>
                      <a:rPr kumimoji="1" lang="en-US" altLang="zh-CN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≈</m:t>
                    </m:r>
                  </m:oMath>
                </a14:m>
                <a:r>
                  <a:rPr kumimoji="1" lang="en-US" altLang="zh-CN" sz="2000" dirty="0" smtClean="0"/>
                  <a:t> </a:t>
                </a:r>
                <a:r>
                  <a:rPr kumimoji="1" lang="en-US" altLang="zh-CN" sz="2000" dirty="0"/>
                  <a:t>1,333 futures at the futures price of $</a:t>
                </a:r>
                <a:r>
                  <a:rPr kumimoji="1" lang="en-US" altLang="zh-CN" sz="2000" dirty="0" smtClean="0"/>
                  <a:t>20. In 6 months, if the futures </a:t>
                </a:r>
                <a:r>
                  <a:rPr kumimoji="1" lang="en-US" altLang="zh-CN" sz="2000" dirty="0"/>
                  <a:t>price goes up to $</a:t>
                </a:r>
                <a:r>
                  <a:rPr kumimoji="1" lang="en-US" altLang="zh-CN" sz="2000" dirty="0" smtClean="0"/>
                  <a:t>22.50, the short position will decrease to 1,200 contracts. If the futures price goes down to $17.5, the position will increase to 1,600 contracts.</a:t>
                </a:r>
              </a:p>
              <a:p>
                <a:r>
                  <a:rPr kumimoji="1" lang="en-US" altLang="zh-CN" sz="2000" dirty="0" smtClean="0"/>
                  <a:t>In 6 months, the </a:t>
                </a:r>
                <a:r>
                  <a:rPr kumimoji="1" lang="en-US" altLang="zh-CN" sz="2000" dirty="0"/>
                  <a:t>futures price goes up to $22.50, </a:t>
                </a:r>
                <a:r>
                  <a:rPr kumimoji="1" lang="en-US" altLang="zh-CN" sz="2000" dirty="0" smtClean="0"/>
                  <a:t>the firm loses $3,333 on the short futures and </a:t>
                </a:r>
                <a:r>
                  <a:rPr lang="en-US" altLang="zh-CN" sz="2000" dirty="0" smtClean="0"/>
                  <a:t>borrows </a:t>
                </a:r>
                <a:r>
                  <a:rPr lang="en-US" altLang="zh-CN" sz="2000" dirty="0"/>
                  <a:t>at the riskless rate, agreeing to pay back </a:t>
                </a:r>
                <a:r>
                  <a:rPr lang="en-US" altLang="zh-CN" sz="2000" dirty="0" smtClean="0"/>
                  <a:t>$3,333 * 1.05 = 3,500 in 1 year. </a:t>
                </a:r>
              </a:p>
              <a:p>
                <a:r>
                  <a:rPr kumimoji="1" lang="en-US" altLang="zh-CN" sz="2000" dirty="0" smtClean="0"/>
                  <a:t>To make sure a full hedge, the </a:t>
                </a:r>
                <a:r>
                  <a:rPr kumimoji="1" lang="en-US" altLang="zh-CN" sz="2000" dirty="0"/>
                  <a:t>short position </a:t>
                </a:r>
                <a:r>
                  <a:rPr kumimoji="1" lang="en-US" altLang="zh-CN" sz="2000" dirty="0" smtClean="0"/>
                  <a:t>in 6 months reduces to</a:t>
                </a:r>
                <a:r>
                  <a:rPr kumimoji="1" lang="zh-CN" altLang="en-US" sz="2000" dirty="0" smtClean="0"/>
                  <a:t> </a:t>
                </a:r>
                <a:r>
                  <a:rPr kumimoji="1" lang="el-GR" altLang="zh-CN" sz="2000" dirty="0" smtClean="0"/>
                  <a:t>Δ</a:t>
                </a:r>
                <a:r>
                  <a:rPr kumimoji="1" lang="en-US" altLang="zh-CN" sz="2000" dirty="0" smtClean="0"/>
                  <a:t>loss/</a:t>
                </a:r>
                <a:r>
                  <a:rPr kumimoji="1" lang="el-GR" altLang="zh-CN" sz="2000" dirty="0"/>
                  <a:t> </a:t>
                </a:r>
                <a:r>
                  <a:rPr kumimoji="1" lang="el-GR" altLang="zh-CN" sz="2000" dirty="0" smtClean="0"/>
                  <a:t>Δ</a:t>
                </a:r>
                <a:r>
                  <a:rPr kumimoji="1" lang="en-US" altLang="zh-CN" sz="2000" dirty="0" smtClean="0"/>
                  <a:t>price= (6,500 </a:t>
                </a:r>
                <a:r>
                  <a:rPr kumimoji="1" lang="mr-IN" altLang="zh-CN" sz="2000" dirty="0" smtClean="0"/>
                  <a:t>–</a:t>
                </a:r>
                <a:r>
                  <a:rPr kumimoji="1" lang="en-US" altLang="zh-CN" sz="2000" dirty="0" smtClean="0"/>
                  <a:t> 3,500) / (25 </a:t>
                </a:r>
                <a:r>
                  <a:rPr kumimoji="1" lang="mr-IN" altLang="zh-CN" sz="2000" dirty="0" smtClean="0"/>
                  <a:t>–</a:t>
                </a:r>
                <a:r>
                  <a:rPr kumimoji="1" lang="en-US" altLang="zh-CN" sz="2000" dirty="0" smtClean="0"/>
                  <a:t> 22.5) =  1,200 </a:t>
                </a:r>
                <a:r>
                  <a:rPr kumimoji="1" lang="en-US" altLang="zh-CN" sz="2000" dirty="0"/>
                  <a:t>contracts</a:t>
                </a:r>
                <a:r>
                  <a:rPr kumimoji="1" lang="en-US" altLang="zh-CN" sz="2000" dirty="0" smtClean="0"/>
                  <a:t>.</a:t>
                </a:r>
                <a:r>
                  <a:rPr kumimoji="1" lang="zh-CN" altLang="en-US" sz="2000" dirty="0" smtClean="0"/>
                  <a:t> </a:t>
                </a:r>
                <a:endParaRPr kumimoji="1" lang="en-US" altLang="zh-CN" sz="2000" dirty="0" smtClean="0"/>
              </a:p>
              <a:p>
                <a:r>
                  <a:rPr kumimoji="1" lang="en-US" altLang="zh-CN" sz="2000" dirty="0" smtClean="0"/>
                  <a:t>In a year, the hedged cash flows = 1,500</a:t>
                </a:r>
              </a:p>
              <a:p>
                <a:endParaRPr kumimoji="1" lang="en-US" altLang="zh-CN" sz="2000" dirty="0" smtClean="0"/>
              </a:p>
              <a:p>
                <a:endParaRPr kumimoji="1" lang="en-US" altLang="zh-CN" sz="2000" dirty="0"/>
              </a:p>
              <a:p>
                <a:pPr marL="0" indent="0">
                  <a:buNone/>
                </a:pPr>
                <a:endParaRPr kumimoji="1" lang="en-US" altLang="zh-CN" sz="20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0399" y="999067"/>
                <a:ext cx="10126133" cy="5120744"/>
              </a:xfrm>
              <a:blipFill rotWithShape="0">
                <a:blip r:embed="rId3"/>
                <a:stretch>
                  <a:fillRect l="-241" t="-833" r="-108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8" name="图片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946" y="4138268"/>
            <a:ext cx="11981522" cy="2719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43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200" dirty="0"/>
              <a:t>Four Fundamental Questions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63601" y="1669522"/>
            <a:ext cx="8596668" cy="3880773"/>
          </a:xfrm>
        </p:spPr>
        <p:txBody>
          <a:bodyPr>
            <a:normAutofit/>
          </a:bodyPr>
          <a:lstStyle/>
          <a:p>
            <a:r>
              <a:rPr kumimoji="1" lang="en-US" altLang="zh-CN" sz="3200" dirty="0"/>
              <a:t>Why Should We Hedge</a:t>
            </a:r>
            <a:r>
              <a:rPr kumimoji="1" lang="en-US" altLang="zh-CN" sz="3200" dirty="0" smtClean="0"/>
              <a:t>?</a:t>
            </a:r>
          </a:p>
          <a:p>
            <a:r>
              <a:rPr kumimoji="1" lang="en-US" altLang="zh-CN" sz="3200" dirty="0"/>
              <a:t>What Risks </a:t>
            </a:r>
            <a:r>
              <a:rPr kumimoji="1" lang="en-US" altLang="zh-CN" sz="3200" dirty="0" smtClean="0"/>
              <a:t>Should </a:t>
            </a:r>
            <a:r>
              <a:rPr kumimoji="1" lang="en-US" altLang="zh-CN" sz="3200" dirty="0"/>
              <a:t>We Hedge</a:t>
            </a:r>
            <a:r>
              <a:rPr kumimoji="1" lang="en-US" altLang="zh-CN" sz="3200" dirty="0" smtClean="0"/>
              <a:t>?</a:t>
            </a:r>
          </a:p>
          <a:p>
            <a:r>
              <a:rPr kumimoji="1" lang="en-US" altLang="zh-CN" sz="3200" dirty="0"/>
              <a:t>With What Instruments Should We Hedge</a:t>
            </a:r>
            <a:r>
              <a:rPr kumimoji="1" lang="en-US" altLang="zh-CN" sz="3200" dirty="0" smtClean="0"/>
              <a:t>?</a:t>
            </a:r>
          </a:p>
          <a:p>
            <a:r>
              <a:rPr kumimoji="1" lang="en-US" altLang="zh-CN" sz="3200" dirty="0"/>
              <a:t>Support Your Investment Banker</a:t>
            </a:r>
            <a:endParaRPr kumimoji="1"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01831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2800" dirty="0" smtClean="0"/>
              <a:t>Question 1: </a:t>
            </a:r>
            <a:r>
              <a:rPr kumimoji="1" lang="en-US" altLang="zh-CN" sz="2800" dirty="0"/>
              <a:t>Why Should We Hedge</a:t>
            </a:r>
            <a:r>
              <a:rPr kumimoji="1" lang="en-US" altLang="zh-CN" sz="2800" dirty="0" smtClean="0"/>
              <a:t>?</a:t>
            </a:r>
            <a:endParaRPr kumimoji="1" lang="en-US" altLang="zh-CN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7334" y="1930400"/>
            <a:ext cx="11514666" cy="3880773"/>
          </a:xfrm>
        </p:spPr>
        <p:txBody>
          <a:bodyPr>
            <a:normAutofit/>
          </a:bodyPr>
          <a:lstStyle/>
          <a:p>
            <a:r>
              <a:rPr kumimoji="1" lang="en-US" altLang="zh-CN" sz="2800" dirty="0" smtClean="0"/>
              <a:t>Increase the firm value</a:t>
            </a:r>
          </a:p>
          <a:p>
            <a:r>
              <a:rPr kumimoji="1" lang="en-US" altLang="zh-CN" sz="2800" dirty="0" smtClean="0"/>
              <a:t>Reduces </a:t>
            </a:r>
            <a:r>
              <a:rPr kumimoji="1" lang="en-US" altLang="zh-CN" sz="2800" dirty="0"/>
              <a:t>the volatility of the value received by </a:t>
            </a:r>
            <a:r>
              <a:rPr kumimoji="1" lang="en-US" altLang="zh-CN" sz="2800" dirty="0" smtClean="0"/>
              <a:t>shareholders?</a:t>
            </a:r>
          </a:p>
          <a:p>
            <a:r>
              <a:rPr kumimoji="1" lang="en-US" altLang="zh-CN" sz="2800" dirty="0" smtClean="0"/>
              <a:t>Reduce the </a:t>
            </a:r>
            <a:r>
              <a:rPr kumimoji="1" lang="en-US" altLang="zh-CN" sz="2800" dirty="0"/>
              <a:t>bankruptcy </a:t>
            </a:r>
            <a:r>
              <a:rPr kumimoji="1" lang="en-US" altLang="zh-CN" sz="2800" dirty="0" smtClean="0"/>
              <a:t>cost and costs of financial distress</a:t>
            </a:r>
          </a:p>
          <a:p>
            <a:r>
              <a:rPr kumimoji="1" lang="en-US" altLang="zh-CN" sz="2800" dirty="0" smtClean="0"/>
              <a:t>The reduction of risk can maintain more leverage to reduce taxes and </a:t>
            </a:r>
            <a:r>
              <a:rPr kumimoji="1" lang="en-US" altLang="zh-CN" sz="2800" dirty="0"/>
              <a:t>a</a:t>
            </a:r>
            <a:r>
              <a:rPr kumimoji="1" lang="en-US" altLang="zh-CN" sz="2800" dirty="0" smtClean="0"/>
              <a:t>void double taxation</a:t>
            </a:r>
          </a:p>
          <a:p>
            <a:r>
              <a:rPr kumimoji="1" lang="en-US" altLang="zh-CN" sz="2800" dirty="0" smtClean="0"/>
              <a:t>Reduce earnings volatility</a:t>
            </a:r>
          </a:p>
          <a:p>
            <a:r>
              <a:rPr kumimoji="1" lang="en-US" altLang="zh-CN" sz="2800" dirty="0" smtClean="0"/>
              <a:t>Give managers incentives to produce profits</a:t>
            </a:r>
            <a:endParaRPr kumimoji="1"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3860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200" dirty="0" smtClean="0"/>
              <a:t>Question 2: </a:t>
            </a:r>
            <a:r>
              <a:rPr kumimoji="1" lang="en-US" altLang="zh-CN" sz="3200" dirty="0"/>
              <a:t>What Risks Should We Hedge?</a:t>
            </a:r>
            <a:br>
              <a:rPr kumimoji="1" lang="en-US" altLang="zh-CN" sz="3200" dirty="0"/>
            </a:br>
            <a:endParaRPr kumimoji="1" lang="en-US" altLang="zh-CN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7334" y="1635655"/>
            <a:ext cx="10684933" cy="4832877"/>
          </a:xfrm>
        </p:spPr>
        <p:txBody>
          <a:bodyPr>
            <a:normAutofit/>
          </a:bodyPr>
          <a:lstStyle/>
          <a:p>
            <a:r>
              <a:rPr kumimoji="1" lang="en-US" altLang="zh-CN" sz="2400" dirty="0" smtClean="0"/>
              <a:t>suppose </a:t>
            </a:r>
            <a:r>
              <a:rPr kumimoji="1" lang="en-US" altLang="zh-CN" sz="2400" dirty="0"/>
              <a:t>we are hedging a bank’s exposure to interest rate risk. </a:t>
            </a:r>
            <a:r>
              <a:rPr kumimoji="1" lang="en-US" altLang="zh-CN" sz="2400" dirty="0" smtClean="0"/>
              <a:t>Should </a:t>
            </a:r>
            <a:r>
              <a:rPr kumimoji="1" lang="en-US" altLang="zh-CN" sz="2400" dirty="0"/>
              <a:t>we </a:t>
            </a:r>
            <a:r>
              <a:rPr kumimoji="1" lang="en-US" altLang="zh-CN" sz="2400" dirty="0" smtClean="0"/>
              <a:t>hedge:</a:t>
            </a:r>
          </a:p>
          <a:p>
            <a:pPr lvl="1"/>
            <a:r>
              <a:rPr kumimoji="1" lang="en-US" altLang="zh-CN" sz="2400" dirty="0" smtClean="0"/>
              <a:t> </a:t>
            </a:r>
            <a:r>
              <a:rPr kumimoji="1" lang="en-US" altLang="zh-CN" sz="2400" dirty="0"/>
              <a:t>the direct interest mismatch of existing assets and </a:t>
            </a:r>
            <a:r>
              <a:rPr kumimoji="1" lang="en-US" altLang="zh-CN" sz="2400" dirty="0" smtClean="0"/>
              <a:t>liabilities?</a:t>
            </a:r>
            <a:endParaRPr kumimoji="1" lang="en-US" altLang="zh-CN" sz="2400" dirty="0"/>
          </a:p>
          <a:p>
            <a:pPr lvl="1"/>
            <a:r>
              <a:rPr kumimoji="1" lang="en-US" altLang="zh-CN" sz="2400" dirty="0" smtClean="0"/>
              <a:t> or the </a:t>
            </a:r>
            <a:r>
              <a:rPr kumimoji="1" lang="en-US" altLang="zh-CN" sz="2400" dirty="0"/>
              <a:t>full economic </a:t>
            </a:r>
            <a:r>
              <a:rPr kumimoji="1" lang="en-US" altLang="zh-CN" sz="2400" dirty="0" smtClean="0"/>
              <a:t>value?</a:t>
            </a:r>
          </a:p>
          <a:p>
            <a:pPr lvl="1"/>
            <a:endParaRPr kumimoji="1" lang="en-US" altLang="zh-CN" sz="2400" dirty="0"/>
          </a:p>
          <a:p>
            <a:r>
              <a:rPr kumimoji="1" lang="en-US" altLang="zh-CN" sz="2400" dirty="0"/>
              <a:t>If the purpose of hedging is to eliminate sources of noise beyond the manager’s control, it may even be appropriate to hedge particular accounting </a:t>
            </a:r>
            <a:r>
              <a:rPr kumimoji="1" lang="en-US" altLang="zh-CN" sz="2400" dirty="0" smtClean="0"/>
              <a:t>numbers </a:t>
            </a:r>
            <a:r>
              <a:rPr kumimoji="1" lang="en-US" altLang="zh-CN" sz="2400" dirty="0"/>
              <a:t>used in computing compensation rather than hedging cash flow or economic value.</a:t>
            </a:r>
          </a:p>
          <a:p>
            <a:endParaRPr kumimoji="1"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137464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06399" y="558800"/>
            <a:ext cx="9211733" cy="1320800"/>
          </a:xfrm>
        </p:spPr>
        <p:txBody>
          <a:bodyPr>
            <a:normAutofit fontScale="90000"/>
          </a:bodyPr>
          <a:lstStyle/>
          <a:p>
            <a:r>
              <a:rPr kumimoji="1" lang="en-US" altLang="zh-CN" sz="3200" dirty="0" smtClean="0"/>
              <a:t>Question 3</a:t>
            </a:r>
            <a:r>
              <a:rPr kumimoji="1" lang="en-US" altLang="zh-CN" sz="3200" smtClean="0"/>
              <a:t>: </a:t>
            </a:r>
            <a:r>
              <a:rPr kumimoji="1" lang="en-US" altLang="zh-CN" sz="3200"/>
              <a:t>With What Instruments Should We Hedge?</a:t>
            </a:r>
            <a:br>
              <a:rPr kumimoji="1" lang="en-US" altLang="zh-CN" sz="3200"/>
            </a:br>
            <a:endParaRPr kumimoji="1" lang="en-US" altLang="zh-CN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6532" y="1364722"/>
            <a:ext cx="10566401" cy="5205411"/>
          </a:xfrm>
        </p:spPr>
        <p:txBody>
          <a:bodyPr>
            <a:normAutofit/>
          </a:bodyPr>
          <a:lstStyle/>
          <a:p>
            <a:r>
              <a:rPr kumimoji="1" lang="en-US" altLang="zh-CN" sz="2800" dirty="0" smtClean="0"/>
              <a:t>To hedge U.S</a:t>
            </a:r>
            <a:r>
              <a:rPr kumimoji="1" lang="en-US" altLang="zh-CN" sz="2800" dirty="0"/>
              <a:t>. interest </a:t>
            </a:r>
            <a:r>
              <a:rPr kumimoji="1" lang="en-US" altLang="zh-CN" sz="2800" dirty="0" smtClean="0"/>
              <a:t>rates</a:t>
            </a:r>
          </a:p>
          <a:p>
            <a:pPr lvl="1"/>
            <a:r>
              <a:rPr kumimoji="1" lang="en-US" altLang="zh-CN" sz="2600" dirty="0"/>
              <a:t>Bonds, repurchase agreements, Treasury bond futures, swaps, caps, or collars</a:t>
            </a:r>
            <a:r>
              <a:rPr kumimoji="1" lang="en-US" altLang="zh-CN" sz="2600" dirty="0" smtClean="0"/>
              <a:t>.</a:t>
            </a:r>
          </a:p>
          <a:p>
            <a:r>
              <a:rPr kumimoji="1" lang="en-US" altLang="zh-CN" sz="2800" dirty="0" smtClean="0"/>
              <a:t>With which should we hedge?</a:t>
            </a:r>
          </a:p>
          <a:p>
            <a:pPr lvl="1"/>
            <a:r>
              <a:rPr kumimoji="1" lang="en-US" altLang="zh-CN" sz="2600" dirty="0" smtClean="0"/>
              <a:t>pricing </a:t>
            </a:r>
          </a:p>
          <a:p>
            <a:pPr lvl="1"/>
            <a:r>
              <a:rPr kumimoji="1" lang="en-US" altLang="zh-CN" sz="2600" dirty="0" smtClean="0"/>
              <a:t>transaction costs</a:t>
            </a:r>
          </a:p>
          <a:p>
            <a:pPr lvl="1"/>
            <a:r>
              <a:rPr kumimoji="1" lang="en-US" altLang="zh-CN" sz="2600" dirty="0" smtClean="0"/>
              <a:t>accounting implications</a:t>
            </a:r>
            <a:endParaRPr kumimoji="1" lang="en-US" altLang="zh-CN" sz="2600" dirty="0"/>
          </a:p>
        </p:txBody>
      </p:sp>
    </p:spTree>
    <p:extLst>
      <p:ext uri="{BB962C8B-B14F-4D97-AF65-F5344CB8AC3E}">
        <p14:creationId xmlns:p14="http://schemas.microsoft.com/office/powerpoint/2010/main" val="106436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200" dirty="0"/>
              <a:t>Accounting Issues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7334" y="1794933"/>
            <a:ext cx="11311468" cy="4483495"/>
          </a:xfrm>
        </p:spPr>
        <p:txBody>
          <a:bodyPr>
            <a:normAutofit/>
          </a:bodyPr>
          <a:lstStyle/>
          <a:p>
            <a:r>
              <a:rPr kumimoji="1" lang="en-US" altLang="zh-CN" sz="2400" dirty="0"/>
              <a:t> Hedge accounting is a </a:t>
            </a:r>
            <a:r>
              <a:rPr kumimoji="1" lang="en-US" altLang="zh-CN" sz="2400" dirty="0" smtClean="0"/>
              <a:t>new </a:t>
            </a:r>
            <a:r>
              <a:rPr kumimoji="1" lang="en-US" altLang="zh-CN" sz="2400" dirty="0"/>
              <a:t>and technical </a:t>
            </a:r>
            <a:r>
              <a:rPr kumimoji="1" lang="en-US" altLang="zh-CN" sz="2400" dirty="0" smtClean="0"/>
              <a:t>area</a:t>
            </a:r>
          </a:p>
          <a:p>
            <a:r>
              <a:rPr kumimoji="1" lang="en-US" altLang="zh-CN" sz="2400" dirty="0"/>
              <a:t> The </a:t>
            </a:r>
            <a:r>
              <a:rPr kumimoji="1" lang="en-US" altLang="zh-CN" sz="2400" dirty="0" smtClean="0"/>
              <a:t>guide </a:t>
            </a:r>
            <a:r>
              <a:rPr kumimoji="1" lang="en-US" altLang="zh-CN" sz="2400" dirty="0"/>
              <a:t>for hedge accounting </a:t>
            </a:r>
            <a:r>
              <a:rPr kumimoji="1" lang="en-US" altLang="zh-CN" sz="2400" dirty="0" smtClean="0"/>
              <a:t>standards</a:t>
            </a:r>
          </a:p>
          <a:p>
            <a:pPr lvl="1"/>
            <a:r>
              <a:rPr kumimoji="1" lang="en-US" altLang="zh-CN" sz="1800" dirty="0" smtClean="0"/>
              <a:t>SFAS </a:t>
            </a:r>
            <a:r>
              <a:rPr kumimoji="1" lang="en-US" altLang="zh-CN" sz="1800" dirty="0"/>
              <a:t>No. </a:t>
            </a:r>
            <a:r>
              <a:rPr kumimoji="1" lang="en-US" altLang="zh-CN" sz="1800" dirty="0" smtClean="0"/>
              <a:t>133: Accounting </a:t>
            </a:r>
            <a:r>
              <a:rPr kumimoji="1" lang="en-US" altLang="zh-CN" sz="1800" dirty="0"/>
              <a:t>for Derivative Instruments and Hedging </a:t>
            </a:r>
            <a:r>
              <a:rPr kumimoji="1" lang="en-US" altLang="zh-CN" sz="1800" dirty="0" smtClean="0"/>
              <a:t>Activities</a:t>
            </a:r>
          </a:p>
          <a:p>
            <a:r>
              <a:rPr kumimoji="1" lang="en-US" altLang="zh-CN" sz="2400" dirty="0" smtClean="0"/>
              <a:t>Two </a:t>
            </a:r>
            <a:r>
              <a:rPr kumimoji="1" lang="en-US" altLang="zh-CN" sz="2400" dirty="0"/>
              <a:t>hedge </a:t>
            </a:r>
            <a:r>
              <a:rPr kumimoji="1" lang="en-US" altLang="zh-CN" sz="2400" dirty="0" smtClean="0"/>
              <a:t>accounting methods:</a:t>
            </a:r>
          </a:p>
          <a:p>
            <a:pPr lvl="1"/>
            <a:r>
              <a:rPr kumimoji="1" lang="en-US" altLang="zh-CN" sz="2000" dirty="0"/>
              <a:t>F</a:t>
            </a:r>
            <a:r>
              <a:rPr kumimoji="1" lang="en-US" altLang="zh-CN" sz="2000" dirty="0" smtClean="0"/>
              <a:t>air </a:t>
            </a:r>
            <a:r>
              <a:rPr kumimoji="1" lang="en-US" altLang="zh-CN" sz="2000" dirty="0"/>
              <a:t>value </a:t>
            </a:r>
            <a:r>
              <a:rPr kumimoji="1" lang="en-US" altLang="zh-CN" sz="2000" dirty="0" smtClean="0"/>
              <a:t>hedge: hedge the fluctuation of the fair value</a:t>
            </a:r>
          </a:p>
          <a:p>
            <a:pPr lvl="1"/>
            <a:r>
              <a:rPr kumimoji="1" lang="en-US" altLang="zh-CN" sz="2000" dirty="0"/>
              <a:t>C</a:t>
            </a:r>
            <a:r>
              <a:rPr kumimoji="1" lang="en-US" altLang="zh-CN" sz="2000" dirty="0" smtClean="0"/>
              <a:t>ash </a:t>
            </a:r>
            <a:r>
              <a:rPr kumimoji="1" lang="en-US" altLang="zh-CN" sz="2000" dirty="0"/>
              <a:t>flow hedge: hedge the fluctuation of the </a:t>
            </a:r>
            <a:r>
              <a:rPr kumimoji="1" lang="en-US" altLang="zh-CN" sz="2000" dirty="0" smtClean="0"/>
              <a:t>cash flow</a:t>
            </a:r>
          </a:p>
          <a:p>
            <a:r>
              <a:rPr kumimoji="1" lang="en-US" altLang="zh-CN" sz="2400" dirty="0" smtClean="0"/>
              <a:t>What method should we used in the manufacturing example?</a:t>
            </a:r>
          </a:p>
          <a:p>
            <a:pPr lvl="1"/>
            <a:r>
              <a:rPr kumimoji="1" lang="en-US" altLang="zh-CN" sz="2000" dirty="0" smtClean="0"/>
              <a:t>Cash flow hedge</a:t>
            </a:r>
          </a:p>
        </p:txBody>
      </p:sp>
    </p:spTree>
    <p:extLst>
      <p:ext uri="{BB962C8B-B14F-4D97-AF65-F5344CB8AC3E}">
        <p14:creationId xmlns:p14="http://schemas.microsoft.com/office/powerpoint/2010/main" val="28881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200" dirty="0"/>
              <a:t>Accounting Issues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7334" y="1270000"/>
            <a:ext cx="11192933" cy="5029200"/>
          </a:xfrm>
        </p:spPr>
        <p:txBody>
          <a:bodyPr>
            <a:noAutofit/>
          </a:bodyPr>
          <a:lstStyle/>
          <a:p>
            <a:r>
              <a:rPr kumimoji="1" lang="en-US" altLang="zh-CN" sz="2400" dirty="0"/>
              <a:t> Several conditions must be met to qualify for cash flow hedge accounting </a:t>
            </a:r>
            <a:r>
              <a:rPr kumimoji="1" lang="en-US" altLang="zh-CN" sz="2400" dirty="0" smtClean="0"/>
              <a:t>treatment:</a:t>
            </a:r>
          </a:p>
          <a:p>
            <a:pPr lvl="1"/>
            <a:r>
              <a:rPr kumimoji="1" lang="en-US" altLang="zh-CN" sz="2400" dirty="0"/>
              <a:t> The nature of the risk to be </a:t>
            </a:r>
            <a:r>
              <a:rPr kumimoji="1" lang="en-US" altLang="zh-CN" sz="2400" dirty="0" smtClean="0"/>
              <a:t>hedged</a:t>
            </a:r>
          </a:p>
          <a:p>
            <a:pPr lvl="1"/>
            <a:r>
              <a:rPr kumimoji="1" lang="en-US" altLang="zh-CN" sz="2400" dirty="0"/>
              <a:t> </a:t>
            </a:r>
            <a:r>
              <a:rPr kumimoji="1" lang="en-US" altLang="zh-CN" sz="2400" dirty="0" smtClean="0"/>
              <a:t>The hedge must be deemed effective</a:t>
            </a:r>
          </a:p>
          <a:p>
            <a:pPr lvl="1"/>
            <a:r>
              <a:rPr kumimoji="1" lang="en-US" altLang="zh-CN" sz="2400" dirty="0" smtClean="0"/>
              <a:t> Formal and complete documentation of hedging activities</a:t>
            </a:r>
          </a:p>
          <a:p>
            <a:pPr lvl="1"/>
            <a:r>
              <a:rPr kumimoji="1" lang="en-US" altLang="zh-CN" sz="2400" dirty="0"/>
              <a:t> The forecasted future </a:t>
            </a:r>
            <a:r>
              <a:rPr kumimoji="1" lang="en-US" altLang="zh-CN" sz="2400" dirty="0" smtClean="0"/>
              <a:t>transactions: single/similar</a:t>
            </a:r>
          </a:p>
          <a:p>
            <a:pPr lvl="1"/>
            <a:r>
              <a:rPr kumimoji="1" lang="en-US" altLang="zh-CN" sz="2400" dirty="0"/>
              <a:t> </a:t>
            </a:r>
            <a:r>
              <a:rPr kumimoji="1" lang="en-US" altLang="zh-CN" sz="2400" dirty="0" smtClean="0"/>
              <a:t>Likelihood of </a:t>
            </a:r>
            <a:r>
              <a:rPr kumimoji="1" lang="en-US" altLang="zh-CN" sz="2400" dirty="0"/>
              <a:t>the forecasted future </a:t>
            </a:r>
            <a:r>
              <a:rPr kumimoji="1" lang="en-US" altLang="zh-CN" sz="2400" dirty="0" smtClean="0"/>
              <a:t>transactions must be “probable”</a:t>
            </a:r>
          </a:p>
          <a:p>
            <a:r>
              <a:rPr kumimoji="1" lang="en-US" altLang="zh-CN" sz="2400" dirty="0" smtClean="0"/>
              <a:t>Question: Is the hedge in our example qualified for it?</a:t>
            </a:r>
          </a:p>
          <a:p>
            <a:pPr lvl="2"/>
            <a:r>
              <a:rPr kumimoji="1" lang="en-US" altLang="zh-CN" sz="2000" dirty="0" smtClean="0"/>
              <a:t>Interesting </a:t>
            </a:r>
            <a:r>
              <a:rPr kumimoji="1" lang="en-US" altLang="zh-CN" sz="2000" dirty="0"/>
              <a:t>accounting challenge</a:t>
            </a:r>
            <a:endParaRPr kumimoji="1"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127909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200" dirty="0"/>
              <a:t>Cost Issues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7333" y="1405467"/>
            <a:ext cx="9211733" cy="5080000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zh-CN" sz="2400" dirty="0" smtClean="0"/>
              <a:t>Cost </a:t>
            </a:r>
            <a:r>
              <a:rPr kumimoji="1" lang="en-US" altLang="zh-CN" sz="2400" dirty="0"/>
              <a:t>of hedging </a:t>
            </a:r>
            <a:r>
              <a:rPr kumimoji="1" lang="en-US" altLang="zh-CN" sz="2400" dirty="0" smtClean="0"/>
              <a:t>is the </a:t>
            </a:r>
            <a:r>
              <a:rPr kumimoji="1" lang="en-US" altLang="zh-CN" sz="2400" dirty="0"/>
              <a:t>cost of any securities purchased in the hedge program</a:t>
            </a:r>
            <a:r>
              <a:rPr kumimoji="1" lang="en-US" altLang="zh-CN" sz="2400" dirty="0" smtClean="0"/>
              <a:t>.</a:t>
            </a:r>
          </a:p>
          <a:p>
            <a:pPr lvl="1"/>
            <a:r>
              <a:rPr kumimoji="1" lang="en-US" altLang="zh-CN" sz="2200" dirty="0" smtClean="0"/>
              <a:t>Transaction Cost</a:t>
            </a:r>
          </a:p>
          <a:p>
            <a:pPr lvl="2"/>
            <a:r>
              <a:rPr kumimoji="1" lang="en-US" altLang="zh-CN" sz="2000" dirty="0" smtClean="0"/>
              <a:t>Commissions</a:t>
            </a:r>
          </a:p>
          <a:p>
            <a:pPr lvl="2"/>
            <a:r>
              <a:rPr kumimoji="1" lang="en-US" altLang="zh-CN" sz="2000" dirty="0"/>
              <a:t>B</a:t>
            </a:r>
            <a:r>
              <a:rPr kumimoji="1" lang="en-US" altLang="zh-CN" sz="2000" dirty="0" smtClean="0"/>
              <a:t>id-ask spread</a:t>
            </a:r>
          </a:p>
          <a:p>
            <a:pPr lvl="2"/>
            <a:r>
              <a:rPr kumimoji="1" lang="en-US" altLang="zh-CN" sz="2000" dirty="0" smtClean="0"/>
              <a:t>Any internal costs of trading</a:t>
            </a:r>
          </a:p>
          <a:p>
            <a:pPr lvl="1"/>
            <a:r>
              <a:rPr kumimoji="1" lang="en-US" altLang="zh-CN" sz="2200" dirty="0" smtClean="0"/>
              <a:t>Marginal Cost</a:t>
            </a:r>
          </a:p>
          <a:p>
            <a:pPr lvl="2"/>
            <a:r>
              <a:rPr kumimoji="1" lang="en-US" altLang="zh-CN" sz="2000" dirty="0" smtClean="0"/>
              <a:t>Hedged price or Spot price?</a:t>
            </a:r>
          </a:p>
          <a:p>
            <a:pPr lvl="3"/>
            <a:r>
              <a:rPr kumimoji="1" lang="en-US" altLang="zh-CN" sz="1800" dirty="0" smtClean="0"/>
              <a:t>The price </a:t>
            </a:r>
            <a:r>
              <a:rPr kumimoji="1" lang="en-US" altLang="zh-CN" sz="1800" dirty="0"/>
              <a:t>has been locked in for a fixed </a:t>
            </a:r>
            <a:r>
              <a:rPr kumimoji="1" lang="en-US" altLang="zh-CN" sz="1800" dirty="0" smtClean="0"/>
              <a:t>quantity</a:t>
            </a:r>
          </a:p>
          <a:p>
            <a:pPr lvl="3"/>
            <a:r>
              <a:rPr kumimoji="1" lang="en-US" altLang="zh-CN" sz="1800" dirty="0"/>
              <a:t>T</a:t>
            </a:r>
            <a:r>
              <a:rPr kumimoji="1" lang="en-US" altLang="zh-CN" sz="1800" dirty="0" smtClean="0"/>
              <a:t>he profit/loss </a:t>
            </a:r>
            <a:r>
              <a:rPr kumimoji="1" lang="en-US" altLang="zh-CN" sz="1800" dirty="0"/>
              <a:t>will be collected </a:t>
            </a:r>
            <a:r>
              <a:rPr kumimoji="1" lang="en-US" altLang="zh-CN" sz="1800" dirty="0" smtClean="0"/>
              <a:t>on </a:t>
            </a:r>
            <a:r>
              <a:rPr kumimoji="1" lang="en-US" altLang="zh-CN" sz="1800" dirty="0"/>
              <a:t>the hedged quantity regardless of how much or little is actually used</a:t>
            </a:r>
            <a:r>
              <a:rPr kumimoji="1" lang="en-US" altLang="zh-CN" sz="1800" dirty="0" smtClean="0"/>
              <a:t>.</a:t>
            </a:r>
          </a:p>
          <a:p>
            <a:pPr lvl="3"/>
            <a:r>
              <a:rPr kumimoji="1" lang="en-US" altLang="zh-CN" sz="1800" dirty="0" smtClean="0"/>
              <a:t> </a:t>
            </a:r>
            <a:r>
              <a:rPr kumimoji="1" lang="en-US" altLang="zh-CN" sz="1800" dirty="0"/>
              <a:t>If more is needed, the </a:t>
            </a:r>
            <a:r>
              <a:rPr kumimoji="1" lang="en-US" altLang="zh-CN" sz="1800" dirty="0" smtClean="0"/>
              <a:t>shortfall </a:t>
            </a:r>
            <a:r>
              <a:rPr kumimoji="1" lang="en-US" altLang="zh-CN" sz="1800" dirty="0"/>
              <a:t>will be purchased at the spot price. </a:t>
            </a:r>
            <a:endParaRPr kumimoji="1" lang="en-US" altLang="zh-CN" sz="1800" dirty="0" smtClean="0"/>
          </a:p>
          <a:p>
            <a:pPr lvl="3"/>
            <a:r>
              <a:rPr kumimoji="1" lang="en-US" altLang="zh-CN" sz="1800" dirty="0" smtClean="0"/>
              <a:t>If </a:t>
            </a:r>
            <a:r>
              <a:rPr kumimoji="1" lang="en-US" altLang="zh-CN" sz="1800" dirty="0"/>
              <a:t>less is needed, the excess will be sold at the spot price. </a:t>
            </a:r>
            <a:endParaRPr kumimoji="1" lang="en-US" altLang="zh-CN" sz="1800" dirty="0" smtClean="0"/>
          </a:p>
          <a:p>
            <a:pPr lvl="3"/>
            <a:r>
              <a:rPr kumimoji="1" lang="en-US" altLang="zh-CN" sz="1800" dirty="0" smtClean="0"/>
              <a:t>Spot price!</a:t>
            </a:r>
            <a:endParaRPr kumimoji="1"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6839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200" dirty="0"/>
              <a:t>Risk Management Policy</a:t>
            </a:r>
            <a:endParaRPr kumimoji="1"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7334" y="2211389"/>
            <a:ext cx="8596668" cy="3880773"/>
          </a:xfrm>
        </p:spPr>
        <p:txBody>
          <a:bodyPr>
            <a:normAutofit/>
          </a:bodyPr>
          <a:lstStyle/>
          <a:p>
            <a:r>
              <a:rPr kumimoji="1" lang="en-US" altLang="zh-CN" sz="2800" dirty="0" smtClean="0"/>
              <a:t>Specify </a:t>
            </a:r>
            <a:r>
              <a:rPr kumimoji="1" lang="en-US" altLang="zh-CN" sz="2800" dirty="0"/>
              <a:t>the goal and scope of any hedging </a:t>
            </a:r>
            <a:r>
              <a:rPr kumimoji="1" lang="en-US" altLang="zh-CN" sz="2800" dirty="0" smtClean="0"/>
              <a:t>activity</a:t>
            </a:r>
          </a:p>
          <a:p>
            <a:r>
              <a:rPr kumimoji="1" lang="en-US" altLang="zh-CN" sz="2800" dirty="0" smtClean="0"/>
              <a:t>Dictate </a:t>
            </a:r>
            <a:r>
              <a:rPr kumimoji="1" lang="en-US" altLang="zh-CN" sz="2800" dirty="0"/>
              <a:t>the degree of </a:t>
            </a:r>
            <a:r>
              <a:rPr kumimoji="1" lang="en-US" altLang="zh-CN" sz="2800" dirty="0" smtClean="0"/>
              <a:t>centralization</a:t>
            </a:r>
          </a:p>
          <a:p>
            <a:r>
              <a:rPr kumimoji="1" lang="en-US" altLang="zh-CN" sz="2800" dirty="0" smtClean="0"/>
              <a:t>The control systems</a:t>
            </a:r>
          </a:p>
          <a:p>
            <a:r>
              <a:rPr kumimoji="1" lang="en-US" altLang="zh-CN" sz="2800" dirty="0" smtClean="0"/>
              <a:t>Ex post evaluation</a:t>
            </a:r>
          </a:p>
          <a:p>
            <a:r>
              <a:rPr kumimoji="1" lang="en-US" altLang="zh-CN" sz="2800" dirty="0" smtClean="0"/>
              <a:t>Monitor and limit the amount of risk taken</a:t>
            </a:r>
            <a:endParaRPr kumimoji="1"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26704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/>
              <a:t>Motivation </a:t>
            </a:r>
            <a:endParaRPr kumimoji="1"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7334" y="1930400"/>
            <a:ext cx="9473663" cy="3823522"/>
          </a:xfrm>
        </p:spPr>
        <p:txBody>
          <a:bodyPr>
            <a:normAutofit/>
          </a:bodyPr>
          <a:lstStyle/>
          <a:p>
            <a:r>
              <a:rPr kumimoji="1" lang="en-US" altLang="zh-CN" sz="2000" dirty="0" smtClean="0"/>
              <a:t>At one time, risk </a:t>
            </a:r>
            <a:r>
              <a:rPr kumimoji="1" lang="en-US" altLang="zh-CN" sz="2000" dirty="0"/>
              <a:t>management meant buying corporate insurance,</a:t>
            </a:r>
            <a:r>
              <a:rPr kumimoji="1" lang="el-GR" altLang="zh-CN" sz="2000" dirty="0"/>
              <a:t> </a:t>
            </a:r>
            <a:r>
              <a:rPr kumimoji="1" lang="en-US" altLang="zh-CN" sz="2000" dirty="0"/>
              <a:t>implementing procedures to avoid lawsuits and accidents, and installing safety equipment</a:t>
            </a:r>
            <a:r>
              <a:rPr kumimoji="1" lang="en-US" altLang="zh-CN" dirty="0" smtClean="0"/>
              <a:t>.</a:t>
            </a:r>
          </a:p>
          <a:p>
            <a:r>
              <a:rPr kumimoji="1" lang="en-US" altLang="zh-CN" sz="2000" dirty="0" smtClean="0"/>
              <a:t>The </a:t>
            </a:r>
            <a:r>
              <a:rPr kumimoji="1" lang="en-US" altLang="zh-CN" sz="2000" dirty="0"/>
              <a:t>new risk management uses financial markets to hedge different sources of risk within the firm.</a:t>
            </a:r>
          </a:p>
          <a:p>
            <a:r>
              <a:rPr kumimoji="1" lang="en-US" altLang="zh-CN" sz="2000" dirty="0"/>
              <a:t>The new risk management can be good, bad and even ugly(Examples</a:t>
            </a:r>
            <a:r>
              <a:rPr kumimoji="1" lang="en-US" altLang="zh-CN" sz="2000" dirty="0" smtClean="0"/>
              <a:t>?). </a:t>
            </a:r>
          </a:p>
          <a:p>
            <a:r>
              <a:rPr kumimoji="1" lang="en-US" altLang="zh-CN" sz="2000" dirty="0" smtClean="0"/>
              <a:t>This </a:t>
            </a:r>
            <a:r>
              <a:rPr kumimoji="1" lang="en-US" altLang="zh-CN" sz="2000" dirty="0"/>
              <a:t>article </a:t>
            </a:r>
            <a:r>
              <a:rPr kumimoji="1" lang="en-US" altLang="zh-CN" sz="2000" dirty="0" smtClean="0"/>
              <a:t>provides </a:t>
            </a:r>
            <a:r>
              <a:rPr kumimoji="1" lang="en-US" altLang="zh-CN" sz="2000" dirty="0"/>
              <a:t>an introduction to the new risk management and some policy choices firms should be considering.</a:t>
            </a:r>
          </a:p>
        </p:txBody>
      </p:sp>
    </p:spTree>
    <p:extLst>
      <p:ext uri="{BB962C8B-B14F-4D97-AF65-F5344CB8AC3E}">
        <p14:creationId xmlns:p14="http://schemas.microsoft.com/office/powerpoint/2010/main" val="97182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8000" y="457200"/>
            <a:ext cx="8596668" cy="1320800"/>
          </a:xfrm>
        </p:spPr>
        <p:txBody>
          <a:bodyPr>
            <a:normAutofit/>
          </a:bodyPr>
          <a:lstStyle/>
          <a:p>
            <a:r>
              <a:rPr lang="en-US" altLang="zh-CN" sz="3200" dirty="0" smtClean="0"/>
              <a:t>Conclusion</a:t>
            </a:r>
            <a:endParaRPr kumimoji="1"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8000" y="1347789"/>
            <a:ext cx="8940799" cy="4053944"/>
          </a:xfrm>
        </p:spPr>
        <p:txBody>
          <a:bodyPr>
            <a:normAutofit/>
          </a:bodyPr>
          <a:lstStyle/>
          <a:p>
            <a:r>
              <a:rPr kumimoji="1" lang="en-US" altLang="zh-CN" sz="2400" dirty="0" smtClean="0"/>
              <a:t>Risk management in corporate policy</a:t>
            </a:r>
          </a:p>
          <a:p>
            <a:r>
              <a:rPr kumimoji="1" lang="en-US" altLang="zh-CN" sz="2400" dirty="0" smtClean="0"/>
              <a:t>Derivatives in risk management</a:t>
            </a:r>
          </a:p>
          <a:p>
            <a:r>
              <a:rPr kumimoji="1" lang="en-US" altLang="zh-CN" sz="2400" dirty="0" smtClean="0"/>
              <a:t>Implementing new accounting standards in risk management</a:t>
            </a:r>
          </a:p>
          <a:p>
            <a:r>
              <a:rPr kumimoji="1" lang="en-US" altLang="zh-CN" sz="2400" dirty="0" smtClean="0"/>
              <a:t>Internal controls and policies</a:t>
            </a:r>
          </a:p>
          <a:p>
            <a:endParaRPr kumimoji="1" lang="en-US" altLang="zh-CN" sz="2400" dirty="0" smtClean="0"/>
          </a:p>
          <a:p>
            <a:endParaRPr kumimoji="1"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4079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4267"/>
          </a:xfrm>
        </p:spPr>
        <p:txBody>
          <a:bodyPr>
            <a:normAutofit/>
          </a:bodyPr>
          <a:lstStyle/>
          <a:p>
            <a:r>
              <a:rPr lang="en-US" altLang="zh-CN" sz="3200" dirty="0" smtClean="0"/>
              <a:t>Thoughts about the Paper</a:t>
            </a:r>
            <a:endParaRPr kumimoji="1" lang="zh-CN" altLang="en-US" sz="3200" dirty="0"/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677334" y="1574800"/>
            <a:ext cx="8940799" cy="4555066"/>
          </a:xfrm>
        </p:spPr>
        <p:txBody>
          <a:bodyPr>
            <a:normAutofit/>
          </a:bodyPr>
          <a:lstStyle/>
          <a:p>
            <a:r>
              <a:rPr kumimoji="1" lang="en-US" altLang="zh-CN" sz="2400" dirty="0" smtClean="0"/>
              <a:t>Merits</a:t>
            </a:r>
          </a:p>
          <a:p>
            <a:pPr lvl="1"/>
            <a:r>
              <a:rPr kumimoji="1" lang="en-US" altLang="zh-CN" sz="2200" dirty="0"/>
              <a:t>T</a:t>
            </a:r>
            <a:r>
              <a:rPr kumimoji="1" lang="en-US" altLang="zh-CN" sz="2200" dirty="0" smtClean="0"/>
              <a:t>he framework of the paper is clear and complete</a:t>
            </a:r>
          </a:p>
          <a:p>
            <a:pPr lvl="1"/>
            <a:r>
              <a:rPr kumimoji="1" lang="en-US" altLang="zh-CN" sz="2200" dirty="0" smtClean="0"/>
              <a:t>The manufacturing hedging example is useful to understand the dynamic hedging and its advantage</a:t>
            </a:r>
          </a:p>
          <a:p>
            <a:pPr lvl="1"/>
            <a:r>
              <a:rPr kumimoji="1" lang="en-US" altLang="zh-CN" sz="2200" dirty="0" smtClean="0"/>
              <a:t>The conclusion is proved by the real-world firms </a:t>
            </a:r>
          </a:p>
          <a:p>
            <a:r>
              <a:rPr kumimoji="1" lang="en-US" altLang="zh-CN" sz="2400" dirty="0" smtClean="0"/>
              <a:t>Improvements</a:t>
            </a:r>
          </a:p>
          <a:p>
            <a:pPr lvl="1"/>
            <a:r>
              <a:rPr kumimoji="1" lang="en-US" altLang="zh-CN" sz="2200" dirty="0" smtClean="0"/>
              <a:t>Issues can be further updated: Financial technology, regulation and legislations</a:t>
            </a:r>
          </a:p>
          <a:p>
            <a:pPr lvl="1"/>
            <a:r>
              <a:rPr kumimoji="1" lang="en-US" altLang="zh-CN" sz="2200" dirty="0" smtClean="0"/>
              <a:t>The bias of the theory: B-S Formula</a:t>
            </a:r>
          </a:p>
        </p:txBody>
      </p:sp>
    </p:spTree>
    <p:extLst>
      <p:ext uri="{BB962C8B-B14F-4D97-AF65-F5344CB8AC3E}">
        <p14:creationId xmlns:p14="http://schemas.microsoft.com/office/powerpoint/2010/main" val="92676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8000" y="457200"/>
            <a:ext cx="8596668" cy="1320800"/>
          </a:xfrm>
        </p:spPr>
        <p:txBody>
          <a:bodyPr>
            <a:normAutofit/>
          </a:bodyPr>
          <a:lstStyle/>
          <a:p>
            <a:r>
              <a:rPr lang="en-US" altLang="zh-CN" sz="3200" dirty="0" smtClean="0"/>
              <a:t>Further Reading</a:t>
            </a:r>
            <a:endParaRPr kumimoji="1"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8000" y="1347789"/>
            <a:ext cx="8940799" cy="4053944"/>
          </a:xfrm>
        </p:spPr>
        <p:txBody>
          <a:bodyPr>
            <a:normAutofit/>
          </a:bodyPr>
          <a:lstStyle/>
          <a:p>
            <a:r>
              <a:rPr kumimoji="1" lang="en-US" altLang="zh-CN" sz="2400" dirty="0"/>
              <a:t>Risk Management </a:t>
            </a:r>
            <a:r>
              <a:rPr kumimoji="1" lang="en-US" altLang="zh-CN" sz="2400" dirty="0" smtClean="0"/>
              <a:t>Information</a:t>
            </a:r>
          </a:p>
          <a:p>
            <a:r>
              <a:rPr kumimoji="1" lang="en-US" altLang="zh-CN" sz="2400" dirty="0"/>
              <a:t>Hedging with </a:t>
            </a:r>
            <a:r>
              <a:rPr kumimoji="1" lang="en-US" altLang="zh-CN" sz="2400" dirty="0" smtClean="0"/>
              <a:t>Options</a:t>
            </a:r>
          </a:p>
          <a:p>
            <a:r>
              <a:rPr kumimoji="1" lang="en-US" altLang="zh-CN" sz="2400" dirty="0"/>
              <a:t>Hedging Programs That </a:t>
            </a:r>
            <a:r>
              <a:rPr kumimoji="1" lang="en-US" altLang="zh-CN" sz="2400" dirty="0" smtClean="0"/>
              <a:t>Failed</a:t>
            </a:r>
          </a:p>
          <a:p>
            <a:r>
              <a:rPr kumimoji="1" lang="en-US" altLang="zh-CN" sz="2400" dirty="0"/>
              <a:t>Value at </a:t>
            </a:r>
            <a:r>
              <a:rPr kumimoji="1" lang="en-US" altLang="zh-CN" sz="2400" dirty="0" smtClean="0"/>
              <a:t>Risk</a:t>
            </a:r>
          </a:p>
          <a:p>
            <a:r>
              <a:rPr kumimoji="1" lang="en-US" altLang="zh-CN" sz="2400" dirty="0"/>
              <a:t>Hedge Accounting Sources</a:t>
            </a:r>
            <a:endParaRPr kumimoji="1" lang="en-US" altLang="zh-CN" sz="2400" dirty="0" smtClean="0"/>
          </a:p>
          <a:p>
            <a:endParaRPr kumimoji="1"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838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/>
              <a:t>Outline</a:t>
            </a:r>
            <a:endParaRPr kumimoji="1"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7334" y="1757404"/>
            <a:ext cx="8596668" cy="3880773"/>
          </a:xfrm>
        </p:spPr>
        <p:txBody>
          <a:bodyPr>
            <a:normAutofit/>
          </a:bodyPr>
          <a:lstStyle/>
          <a:p>
            <a:r>
              <a:rPr kumimoji="1" lang="en-US" altLang="zh-CN" sz="2400" dirty="0" smtClean="0"/>
              <a:t>Tools For The New Risk Management</a:t>
            </a:r>
          </a:p>
          <a:p>
            <a:pPr lvl="1"/>
            <a:r>
              <a:rPr kumimoji="1" lang="en-US" altLang="zh-CN" sz="2000" dirty="0" smtClean="0"/>
              <a:t>Option Pricing </a:t>
            </a:r>
          </a:p>
          <a:p>
            <a:pPr lvl="1"/>
            <a:r>
              <a:rPr kumimoji="1" lang="en-US" altLang="zh-CN" sz="2000" dirty="0" smtClean="0"/>
              <a:t>An example: </a:t>
            </a:r>
            <a:r>
              <a:rPr kumimoji="1" lang="en-US" altLang="zh-CN" sz="2000" dirty="0"/>
              <a:t>Risk </a:t>
            </a:r>
            <a:r>
              <a:rPr kumimoji="1" lang="en-US" altLang="zh-CN" sz="2000" dirty="0" smtClean="0"/>
              <a:t>Management In Manufacturing</a:t>
            </a:r>
          </a:p>
          <a:p>
            <a:r>
              <a:rPr kumimoji="1" lang="en-US" altLang="zh-CN" sz="2400" dirty="0" smtClean="0"/>
              <a:t>Four Fundamental Questions</a:t>
            </a:r>
          </a:p>
          <a:p>
            <a:r>
              <a:rPr kumimoji="1" lang="en-US" altLang="zh-CN" sz="2400" dirty="0" smtClean="0"/>
              <a:t>Accounting Issues</a:t>
            </a:r>
          </a:p>
          <a:p>
            <a:r>
              <a:rPr kumimoji="1" lang="en-US" altLang="zh-CN" sz="2400" dirty="0" smtClean="0"/>
              <a:t>Cost Issues</a:t>
            </a:r>
          </a:p>
          <a:p>
            <a:r>
              <a:rPr kumimoji="1" lang="en-US" altLang="zh-CN" sz="2400" dirty="0"/>
              <a:t>Risk </a:t>
            </a:r>
            <a:r>
              <a:rPr kumimoji="1" lang="en-US" altLang="zh-CN" sz="2400" dirty="0" smtClean="0"/>
              <a:t>Management Policy</a:t>
            </a:r>
          </a:p>
          <a:p>
            <a:r>
              <a:rPr kumimoji="1" lang="en-US" altLang="zh-CN" sz="2400" dirty="0" smtClean="0"/>
              <a:t>Conclusions</a:t>
            </a:r>
            <a:endParaRPr kumimoji="1"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785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/>
              <a:t>Background</a:t>
            </a:r>
            <a:endParaRPr kumimoji="1" lang="zh-CN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270000"/>
                <a:ext cx="8596668" cy="4711129"/>
              </a:xfrm>
            </p:spPr>
            <p:txBody>
              <a:bodyPr>
                <a:noAutofit/>
              </a:bodyPr>
              <a:lstStyle/>
              <a:p>
                <a:r>
                  <a:rPr kumimoji="1" lang="en-US" altLang="zh-CN" sz="2000" dirty="0" smtClean="0"/>
                  <a:t> The Black- Scholes model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kumimoji="1" lang="en-US" altLang="zh-CN" sz="1800" i="1">
                        <a:latin typeface="Cambria Math" charset="0"/>
                      </a:rPr>
                      <m:t>𝑐</m:t>
                    </m:r>
                    <m:r>
                      <a:rPr kumimoji="1" lang="en-US" altLang="zh-CN" sz="1800" i="1">
                        <a:latin typeface="Cambria Math" charset="0"/>
                      </a:rPr>
                      <m:t>=  </m:t>
                    </m:r>
                    <m:sSup>
                      <m:sSupPr>
                        <m:ctrlPr>
                          <a:rPr kumimoji="1" lang="en-US" altLang="zh-CN" sz="18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kumimoji="1" lang="en-US" altLang="zh-CN" sz="1800" i="1">
                            <a:latin typeface="Cambria Math" charset="0"/>
                          </a:rPr>
                          <m:t>𝑒</m:t>
                        </m:r>
                      </m:e>
                      <m:sup>
                        <m:r>
                          <a:rPr kumimoji="1" lang="en-US" altLang="zh-CN" sz="1800" i="1">
                            <a:latin typeface="Cambria Math" charset="0"/>
                          </a:rPr>
                          <m:t>−</m:t>
                        </m:r>
                        <m:r>
                          <a:rPr kumimoji="1" lang="en-US" altLang="zh-CN" sz="1800" i="1">
                            <a:latin typeface="Cambria Math" charset="0"/>
                          </a:rPr>
                          <m:t>𝑞𝑇</m:t>
                        </m:r>
                      </m:sup>
                    </m:sSup>
                    <m:r>
                      <a:rPr kumimoji="1" lang="en-US" altLang="zh-CN" sz="1800" i="1">
                        <a:latin typeface="Cambria Math" charset="0"/>
                      </a:rPr>
                      <m:t>𝑆</m:t>
                    </m:r>
                    <m:d>
                      <m:dPr>
                        <m:ctrlPr>
                          <a:rPr kumimoji="1" lang="en-US" altLang="zh-CN" sz="1800" i="1">
                            <a:latin typeface="Cambria Math" charset="0"/>
                          </a:rPr>
                        </m:ctrlPr>
                      </m:dPr>
                      <m:e>
                        <m:r>
                          <a:rPr kumimoji="1" lang="en-US" altLang="zh-CN" sz="1800" i="1">
                            <a:latin typeface="Cambria Math" charset="0"/>
                          </a:rPr>
                          <m:t>0</m:t>
                        </m:r>
                      </m:e>
                    </m:d>
                    <m:r>
                      <a:rPr kumimoji="1" lang="en-US" altLang="zh-CN" sz="1800" i="1">
                        <a:latin typeface="Cambria Math" charset="0"/>
                      </a:rPr>
                      <m:t>𝑁</m:t>
                    </m:r>
                    <m:d>
                      <m:dPr>
                        <m:ctrlPr>
                          <a:rPr kumimoji="1" lang="en-US" altLang="zh-CN" sz="1800" i="1"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zh-CN" sz="1800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kumimoji="1" lang="en-US" altLang="zh-CN" sz="1800" i="1">
                                <a:latin typeface="Cambria Math" charset="0"/>
                              </a:rPr>
                              <m:t>𝑑</m:t>
                            </m:r>
                          </m:e>
                          <m:sub>
                            <m:r>
                              <a:rPr kumimoji="1" lang="en-US" altLang="zh-CN" sz="1800" i="1">
                                <a:latin typeface="Cambria Math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kumimoji="1" lang="en-US" altLang="zh-CN" sz="1800" i="1">
                        <a:latin typeface="Cambria Math" charset="0"/>
                      </a:rPr>
                      <m:t>−</m:t>
                    </m:r>
                    <m:sSup>
                      <m:sSupPr>
                        <m:ctrlPr>
                          <a:rPr kumimoji="1" lang="en-US" altLang="zh-CN" sz="18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kumimoji="1" lang="en-US" altLang="zh-CN" sz="1800" i="1">
                            <a:latin typeface="Cambria Math" charset="0"/>
                          </a:rPr>
                          <m:t>𝑒</m:t>
                        </m:r>
                      </m:e>
                      <m:sup>
                        <m:r>
                          <a:rPr kumimoji="1" lang="en-US" altLang="zh-CN" sz="1800" i="1">
                            <a:latin typeface="Cambria Math" charset="0"/>
                          </a:rPr>
                          <m:t>−</m:t>
                        </m:r>
                        <m:r>
                          <a:rPr kumimoji="1" lang="en-US" altLang="zh-CN" sz="1800" i="1">
                            <a:latin typeface="Cambria Math" charset="0"/>
                          </a:rPr>
                          <m:t>𝑟𝑇</m:t>
                        </m:r>
                      </m:sup>
                    </m:sSup>
                    <m:r>
                      <a:rPr kumimoji="1" lang="en-US" altLang="zh-CN" sz="1800" i="1">
                        <a:latin typeface="Cambria Math" charset="0"/>
                      </a:rPr>
                      <m:t>𝐾𝑁</m:t>
                    </m:r>
                    <m:d>
                      <m:dPr>
                        <m:ctrlPr>
                          <a:rPr kumimoji="1" lang="en-US" altLang="zh-CN" sz="1800" i="1"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zh-CN" sz="1800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kumimoji="1" lang="en-US" altLang="zh-CN" sz="1800" i="1">
                                <a:latin typeface="Cambria Math" charset="0"/>
                              </a:rPr>
                              <m:t>𝑑</m:t>
                            </m:r>
                          </m:e>
                          <m:sub>
                            <m:r>
                              <a:rPr kumimoji="1" lang="en-US" altLang="zh-CN" sz="1800" i="1">
                                <a:latin typeface="Cambria Math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kumimoji="1" lang="en-US" altLang="zh-CN" sz="1800" dirty="0"/>
              </a:p>
              <a:p>
                <a:pPr lvl="1"/>
                <a14:m>
                  <m:oMath xmlns:m="http://schemas.openxmlformats.org/officeDocument/2006/math">
                    <m:r>
                      <a:rPr kumimoji="1" lang="en-US" altLang="zh-CN" sz="1800" i="1">
                        <a:latin typeface="Cambria Math" charset="0"/>
                      </a:rPr>
                      <m:t>𝑝</m:t>
                    </m:r>
                    <m:r>
                      <a:rPr kumimoji="1" lang="en-US" altLang="zh-CN" sz="1800" i="1">
                        <a:latin typeface="Cambria Math" charset="0"/>
                      </a:rPr>
                      <m:t>=  </m:t>
                    </m:r>
                    <m:sSup>
                      <m:sSupPr>
                        <m:ctrlPr>
                          <a:rPr kumimoji="1" lang="en-US" altLang="zh-CN" sz="18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kumimoji="1" lang="en-US" altLang="zh-CN" sz="1800" i="1">
                            <a:latin typeface="Cambria Math" charset="0"/>
                          </a:rPr>
                          <m:t>𝑒</m:t>
                        </m:r>
                      </m:e>
                      <m:sup>
                        <m:r>
                          <a:rPr kumimoji="1" lang="en-US" altLang="zh-CN" sz="1800" i="1">
                            <a:latin typeface="Cambria Math" charset="0"/>
                          </a:rPr>
                          <m:t>−</m:t>
                        </m:r>
                        <m:r>
                          <a:rPr kumimoji="1" lang="en-US" altLang="zh-CN" sz="1800" i="1">
                            <a:latin typeface="Cambria Math" charset="0"/>
                          </a:rPr>
                          <m:t>𝑟𝑇</m:t>
                        </m:r>
                      </m:sup>
                    </m:sSup>
                    <m:r>
                      <a:rPr kumimoji="1" lang="en-US" altLang="zh-CN" sz="1800" i="1">
                        <a:latin typeface="Cambria Math" charset="0"/>
                      </a:rPr>
                      <m:t>𝐾𝑁</m:t>
                    </m:r>
                    <m:d>
                      <m:dPr>
                        <m:ctrlPr>
                          <a:rPr kumimoji="1" lang="en-US" altLang="zh-CN" sz="1800" i="1"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zh-CN" sz="1800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kumimoji="1" lang="en-US" altLang="zh-CN" sz="1800" i="1">
                                <a:latin typeface="Cambria Math" charset="0"/>
                              </a:rPr>
                              <m:t>−</m:t>
                            </m:r>
                            <m:r>
                              <a:rPr kumimoji="1" lang="en-US" altLang="zh-CN" sz="1800" i="1">
                                <a:latin typeface="Cambria Math" charset="0"/>
                              </a:rPr>
                              <m:t>𝑑</m:t>
                            </m:r>
                          </m:e>
                          <m:sub>
                            <m:r>
                              <a:rPr kumimoji="1" lang="en-US" altLang="zh-CN" sz="1800" i="1">
                                <a:latin typeface="Cambria Math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kumimoji="1" lang="en-US" altLang="zh-CN" sz="1800" i="1">
                        <a:latin typeface="Cambria Math" charset="0"/>
                      </a:rPr>
                      <m:t> −</m:t>
                    </m:r>
                    <m:sSup>
                      <m:sSupPr>
                        <m:ctrlPr>
                          <a:rPr kumimoji="1" lang="en-US" altLang="zh-CN" sz="18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kumimoji="1" lang="en-US" altLang="zh-CN" sz="1800" i="1">
                            <a:latin typeface="Cambria Math" charset="0"/>
                          </a:rPr>
                          <m:t>𝑒</m:t>
                        </m:r>
                      </m:e>
                      <m:sup>
                        <m:r>
                          <a:rPr kumimoji="1" lang="en-US" altLang="zh-CN" sz="1800" i="1">
                            <a:latin typeface="Cambria Math" charset="0"/>
                          </a:rPr>
                          <m:t>−</m:t>
                        </m:r>
                        <m:r>
                          <a:rPr kumimoji="1" lang="en-US" altLang="zh-CN" sz="1800" i="1">
                            <a:latin typeface="Cambria Math" charset="0"/>
                          </a:rPr>
                          <m:t>𝑞𝑇</m:t>
                        </m:r>
                      </m:sup>
                    </m:sSup>
                    <m:r>
                      <a:rPr kumimoji="1" lang="en-US" altLang="zh-CN" sz="1800" i="1">
                        <a:latin typeface="Cambria Math" charset="0"/>
                      </a:rPr>
                      <m:t>𝑆</m:t>
                    </m:r>
                    <m:d>
                      <m:dPr>
                        <m:ctrlPr>
                          <a:rPr kumimoji="1" lang="en-US" altLang="zh-CN" sz="1800" i="1">
                            <a:latin typeface="Cambria Math" charset="0"/>
                          </a:rPr>
                        </m:ctrlPr>
                      </m:dPr>
                      <m:e>
                        <m:r>
                          <a:rPr kumimoji="1" lang="en-US" altLang="zh-CN" sz="1800" i="1">
                            <a:latin typeface="Cambria Math" charset="0"/>
                          </a:rPr>
                          <m:t>0</m:t>
                        </m:r>
                      </m:e>
                    </m:d>
                    <m:r>
                      <a:rPr kumimoji="1" lang="en-US" altLang="zh-CN" sz="1800" i="1">
                        <a:latin typeface="Cambria Math" charset="0"/>
                      </a:rPr>
                      <m:t>𝑁</m:t>
                    </m:r>
                    <m:d>
                      <m:dPr>
                        <m:ctrlPr>
                          <a:rPr kumimoji="1" lang="en-US" altLang="zh-CN" sz="1800" i="1"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zh-CN" sz="1800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kumimoji="1" lang="en-US" altLang="zh-CN" sz="1800" i="1">
                                <a:latin typeface="Cambria Math" charset="0"/>
                              </a:rPr>
                              <m:t>−</m:t>
                            </m:r>
                            <m:r>
                              <a:rPr kumimoji="1" lang="en-US" altLang="zh-CN" sz="1800" i="1">
                                <a:latin typeface="Cambria Math" charset="0"/>
                              </a:rPr>
                              <m:t>𝑑</m:t>
                            </m:r>
                          </m:e>
                          <m:sub>
                            <m:r>
                              <a:rPr kumimoji="1" lang="en-US" altLang="zh-CN" sz="1800" i="1">
                                <a:latin typeface="Cambria Math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kumimoji="1" lang="en-US" altLang="zh-CN" sz="180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sz="1800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kumimoji="1" lang="en-US" altLang="zh-CN" sz="1800" i="1">
                            <a:latin typeface="Cambria Math" charset="0"/>
                          </a:rPr>
                          <m:t>𝑑</m:t>
                        </m:r>
                      </m:e>
                      <m:sub>
                        <m:r>
                          <a:rPr kumimoji="1" lang="en-US" altLang="zh-CN" sz="1800" i="1">
                            <a:latin typeface="Cambria Math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1" lang="en-US" altLang="zh-CN" sz="1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mr-IN" altLang="zh-CN" sz="1800" i="1">
                            <a:latin typeface="Cambria Math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kumimoji="1" lang="en-US" altLang="zh-CN" sz="1800" i="1">
                                <a:latin typeface="Cambria Math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kumimoji="1" lang="en-US" altLang="zh-CN" sz="1800">
                                <a:latin typeface="Cambria Math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kumimoji="1" lang="en-US" altLang="zh-CN" sz="1800" i="1"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kumimoji="1" lang="mr-IN" altLang="zh-CN" sz="1800" i="1">
                                        <a:latin typeface="Cambria Math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1" lang="en-US" altLang="zh-CN" sz="1800" i="1">
                                        <a:latin typeface="Cambria Math" charset="0"/>
                                      </a:rPr>
                                      <m:t>𝑆</m:t>
                                    </m:r>
                                    <m:d>
                                      <m:dPr>
                                        <m:ctrlPr>
                                          <a:rPr kumimoji="1" lang="en-US" altLang="zh-CN" sz="1800" i="1">
                                            <a:latin typeface="Cambria Math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kumimoji="1" lang="en-US" altLang="zh-CN" sz="1800" i="1">
                                            <a:latin typeface="Cambria Math" charset="0"/>
                                          </a:rPr>
                                          <m:t>0</m:t>
                                        </m:r>
                                      </m:e>
                                    </m:d>
                                  </m:num>
                                  <m:den>
                                    <m:r>
                                      <a:rPr kumimoji="1" lang="en-US" altLang="zh-CN" sz="1800" i="1">
                                        <a:latin typeface="Cambria Math" charset="0"/>
                                      </a:rPr>
                                      <m:t>𝐾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  <m:r>
                          <a:rPr kumimoji="1" lang="en-US" altLang="zh-CN" sz="1800" i="1">
                            <a:latin typeface="Cambria Math" charset="0"/>
                          </a:rPr>
                          <m:t>+</m:t>
                        </m:r>
                        <m:d>
                          <m:dPr>
                            <m:ctrlPr>
                              <a:rPr kumimoji="1" lang="en-US" altLang="zh-CN" sz="1800" i="1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kumimoji="1" lang="en-US" altLang="zh-CN" sz="1800" i="1">
                                <a:latin typeface="Cambria Math" charset="0"/>
                              </a:rPr>
                              <m:t>𝑟</m:t>
                            </m:r>
                            <m:r>
                              <a:rPr kumimoji="1" lang="en-US" altLang="zh-CN" sz="1800" i="1">
                                <a:latin typeface="Cambria Math" charset="0"/>
                              </a:rPr>
                              <m:t>−</m:t>
                            </m:r>
                            <m:r>
                              <a:rPr kumimoji="1" lang="en-US" altLang="zh-CN" sz="1800" i="1">
                                <a:latin typeface="Cambria Math" charset="0"/>
                              </a:rPr>
                              <m:t>𝑞</m:t>
                            </m:r>
                            <m:r>
                              <a:rPr kumimoji="1" lang="en-US" altLang="zh-CN" sz="1800" i="1">
                                <a:latin typeface="Cambria Math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kumimoji="1" lang="mr-IN" altLang="zh-CN" sz="1800" i="1">
                                    <a:latin typeface="Cambria Math" charset="0"/>
                                  </a:rPr>
                                </m:ctrlPr>
                              </m:fPr>
                              <m:num>
                                <m:r>
                                  <a:rPr kumimoji="1" lang="en-US" altLang="zh-CN" sz="1800" i="1">
                                    <a:latin typeface="Cambria Math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kumimoji="1" lang="en-US" altLang="zh-CN" sz="1800" i="1">
                                    <a:latin typeface="Cambria Math" charset="0"/>
                                  </a:rPr>
                                  <m:t>2</m:t>
                                </m:r>
                              </m:den>
                            </m:f>
                            <m:sSup>
                              <m:sSupPr>
                                <m:ctrlPr>
                                  <a:rPr kumimoji="1" lang="el-GR" altLang="zh-CN" sz="1800" i="1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a:rPr kumimoji="1" lang="el-GR" altLang="zh-CN" sz="1800" i="1">
                                    <a:latin typeface="Cambria Math" charset="0"/>
                                  </a:rPr>
                                  <m:t>𝜎</m:t>
                                </m:r>
                              </m:e>
                              <m:sup>
                                <m:r>
                                  <a:rPr kumimoji="1" lang="el-GR" altLang="zh-CN" sz="1800" i="1">
                                    <a:latin typeface="Cambria Math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  <m:r>
                          <m:rPr>
                            <m:sty m:val="p"/>
                          </m:rPr>
                          <a:rPr kumimoji="1" lang="el-GR" altLang="zh-CN" sz="1800">
                            <a:latin typeface="Cambria Math" charset="0"/>
                          </a:rPr>
                          <m:t>Τ</m:t>
                        </m:r>
                      </m:num>
                      <m:den>
                        <m:r>
                          <m:rPr>
                            <m:sty m:val="p"/>
                          </m:rPr>
                          <a:rPr kumimoji="1" lang="el-GR" altLang="zh-CN" sz="1800">
                            <a:latin typeface="Cambria Math" charset="0"/>
                          </a:rPr>
                          <m:t>σ</m:t>
                        </m:r>
                        <m:rad>
                          <m:radPr>
                            <m:degHide m:val="on"/>
                            <m:ctrlPr>
                              <a:rPr kumimoji="1" lang="el-GR" altLang="zh-CN" sz="1800" i="1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sty m:val="p"/>
                              </m:rPr>
                              <a:rPr kumimoji="1" lang="el-GR" altLang="zh-CN" sz="1800">
                                <a:latin typeface="Cambria Math" charset="0"/>
                              </a:rPr>
                              <m:t>Τ</m:t>
                            </m:r>
                          </m:e>
                        </m:rad>
                      </m:den>
                    </m:f>
                    <m:r>
                      <a:rPr kumimoji="1" lang="en-US" altLang="zh-CN" sz="1800">
                        <a:latin typeface="Cambria Math" charset="0"/>
                      </a:rPr>
                      <m:t>,  </m:t>
                    </m:r>
                    <m:sSub>
                      <m:sSubPr>
                        <m:ctrlPr>
                          <a:rPr kumimoji="1" lang="en-US" altLang="zh-CN" sz="1800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kumimoji="1" lang="en-US" altLang="zh-CN" sz="1800" i="1">
                            <a:latin typeface="Cambria Math" charset="0"/>
                          </a:rPr>
                          <m:t>𝑑</m:t>
                        </m:r>
                      </m:e>
                      <m:sub>
                        <m:r>
                          <a:rPr kumimoji="1" lang="el-GR" altLang="zh-CN" sz="1800" i="1">
                            <a:latin typeface="Cambria Math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1" lang="en-US" altLang="zh-CN" sz="1800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sz="1800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kumimoji="1" lang="en-US" altLang="zh-CN" sz="1800" i="1">
                            <a:latin typeface="Cambria Math" charset="0"/>
                          </a:rPr>
                          <m:t>𝑑</m:t>
                        </m:r>
                      </m:e>
                      <m:sub>
                        <m:r>
                          <a:rPr kumimoji="1" lang="en-US" altLang="zh-CN" sz="1800" i="1">
                            <a:latin typeface="Cambria Math" charset="0"/>
                          </a:rPr>
                          <m:t>1</m:t>
                        </m:r>
                      </m:sub>
                    </m:sSub>
                    <m:r>
                      <a:rPr kumimoji="1" lang="en-US" altLang="zh-CN" sz="1800" i="1">
                        <a:latin typeface="Cambria Math" charset="0"/>
                      </a:rPr>
                      <m:t> −</m:t>
                    </m:r>
                    <m:r>
                      <m:rPr>
                        <m:sty m:val="p"/>
                      </m:rPr>
                      <a:rPr kumimoji="1" lang="el-GR" altLang="zh-CN" sz="1800">
                        <a:latin typeface="Cambria Math" charset="0"/>
                      </a:rPr>
                      <m:t>σ</m:t>
                    </m:r>
                    <m:rad>
                      <m:radPr>
                        <m:degHide m:val="on"/>
                        <m:ctrlPr>
                          <a:rPr kumimoji="1" lang="el-GR" altLang="zh-CN" sz="1800" i="1"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kumimoji="1" lang="el-GR" altLang="zh-CN" sz="1800">
                            <a:latin typeface="Cambria Math" charset="0"/>
                          </a:rPr>
                          <m:t>Τ</m:t>
                        </m:r>
                      </m:e>
                    </m:rad>
                  </m:oMath>
                </a14:m>
                <a:endParaRPr kumimoji="1" lang="en-US" altLang="zh-CN" sz="1800" dirty="0" smtClean="0"/>
              </a:p>
              <a:p>
                <a:pPr lvl="1"/>
                <a:endParaRPr kumimoji="1" lang="en-US" altLang="zh-CN" sz="2000" dirty="0" smtClean="0"/>
              </a:p>
              <a:p>
                <a:r>
                  <a:rPr kumimoji="1" lang="en-US" altLang="zh-CN" sz="2000" dirty="0" smtClean="0"/>
                  <a:t>An example of B-S extensions </a:t>
                </a:r>
                <a:r>
                  <a:rPr kumimoji="1" lang="mr-IN" altLang="zh-CN" sz="2000" dirty="0" smtClean="0"/>
                  <a:t>–</a:t>
                </a:r>
                <a:r>
                  <a:rPr kumimoji="1" lang="en-US" altLang="zh-CN" sz="2000" dirty="0" smtClean="0"/>
                  <a:t> Caplets: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kumimoji="1" lang="en-US" altLang="zh-CN" sz="1800" b="0" i="1" smtClean="0">
                        <a:latin typeface="Cambria Math" charset="0"/>
                      </a:rPr>
                      <m:t>𝑐𝑎𝑝𝑙𝑒𝑡𝑠</m:t>
                    </m:r>
                    <m:r>
                      <a:rPr kumimoji="1" lang="en-US" altLang="zh-CN" sz="1800" b="0" i="1" smtClean="0">
                        <a:latin typeface="Cambria Math" charset="0"/>
                      </a:rPr>
                      <m:t>(0, </m:t>
                    </m:r>
                    <m:sSub>
                      <m:sSubPr>
                        <m:ctrlPr>
                          <a:rPr kumimoji="1" lang="en-US" altLang="zh-CN" sz="18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kumimoji="1" lang="en-US" altLang="zh-CN" sz="1800" b="0" i="1" smtClean="0">
                            <a:latin typeface="Cambria Math" charset="0"/>
                          </a:rPr>
                          <m:t>𝑇</m:t>
                        </m:r>
                      </m:e>
                      <m:sub>
                        <m:r>
                          <a:rPr kumimoji="1" lang="en-US" altLang="zh-CN" sz="1800" b="0" i="1" smtClean="0">
                            <a:latin typeface="Cambria Math" charset="0"/>
                          </a:rPr>
                          <m:t>𝑖</m:t>
                        </m:r>
                        <m:r>
                          <a:rPr kumimoji="1" lang="en-US" altLang="zh-CN" sz="1800" b="0" i="1" smtClean="0">
                            <a:latin typeface="Cambria Math" charset="0"/>
                          </a:rPr>
                          <m:t>−1</m:t>
                        </m:r>
                      </m:sub>
                    </m:sSub>
                    <m:r>
                      <a:rPr kumimoji="1" lang="en-US" altLang="zh-CN" sz="1800" b="0" i="1" smtClean="0">
                        <a:latin typeface="Cambria Math" charset="0"/>
                      </a:rPr>
                      <m:t>,</m:t>
                    </m:r>
                    <m:sSub>
                      <m:sSubPr>
                        <m:ctrlPr>
                          <a:rPr kumimoji="1" lang="en-US" altLang="zh-CN" sz="1800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kumimoji="1" lang="en-US" altLang="zh-CN" sz="1800" i="1">
                            <a:latin typeface="Cambria Math" charset="0"/>
                          </a:rPr>
                          <m:t>𝑇</m:t>
                        </m:r>
                      </m:e>
                      <m:sub>
                        <m:r>
                          <a:rPr kumimoji="1" lang="en-US" altLang="zh-CN" sz="1800" i="1">
                            <a:latin typeface="Cambria Math" charset="0"/>
                          </a:rPr>
                          <m:t>𝑖</m:t>
                        </m:r>
                      </m:sub>
                    </m:sSub>
                    <m:r>
                      <a:rPr kumimoji="1" lang="en-US" altLang="zh-CN" sz="1800" b="0" i="1" smtClean="0">
                        <a:latin typeface="Cambria Math" charset="0"/>
                      </a:rPr>
                      <m:t>,</m:t>
                    </m:r>
                    <m:r>
                      <a:rPr kumimoji="1" lang="en-US" altLang="zh-CN" sz="1800" b="0" i="1" smtClean="0">
                        <a:latin typeface="Cambria Math" charset="0"/>
                      </a:rPr>
                      <m:t>𝐾</m:t>
                    </m:r>
                    <m:r>
                      <a:rPr kumimoji="1" lang="en-US" altLang="zh-CN" sz="1800" b="0" i="1" smtClean="0">
                        <a:latin typeface="Cambria Math" charset="0"/>
                      </a:rPr>
                      <m:t>,</m:t>
                    </m:r>
                    <m:sSub>
                      <m:sSubPr>
                        <m:ctrlPr>
                          <a:rPr kumimoji="1" lang="en-US" altLang="zh-CN" sz="1800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kumimoji="1" lang="en-US" altLang="zh-CN" sz="1800" b="0" i="1" smtClean="0">
                            <a:latin typeface="Cambria Math" charset="0"/>
                          </a:rPr>
                          <m:t>𝑣</m:t>
                        </m:r>
                      </m:e>
                      <m:sub>
                        <m:r>
                          <a:rPr kumimoji="1" lang="en-US" altLang="zh-CN" sz="1800" i="1">
                            <a:latin typeface="Cambria Math" charset="0"/>
                          </a:rPr>
                          <m:t>𝑖</m:t>
                        </m:r>
                      </m:sub>
                    </m:sSub>
                    <m:r>
                      <a:rPr kumimoji="1" lang="en-US" altLang="zh-CN" sz="1800" b="0" i="1" smtClean="0">
                        <a:latin typeface="Cambria Math" charset="0"/>
                      </a:rPr>
                      <m:t>)</m:t>
                    </m:r>
                    <m:r>
                      <a:rPr kumimoji="1" lang="en-US" altLang="zh-CN" sz="1800" i="1">
                        <a:latin typeface="Cambria Math" charset="0"/>
                      </a:rPr>
                      <m:t>=  </m:t>
                    </m:r>
                    <m:r>
                      <a:rPr kumimoji="1" lang="en-US" altLang="zh-CN" sz="1800" b="0" i="1" smtClean="0">
                        <a:latin typeface="Cambria Math" charset="0"/>
                      </a:rPr>
                      <m:t>𝑃</m:t>
                    </m:r>
                    <m:d>
                      <m:dPr>
                        <m:ctrlPr>
                          <a:rPr kumimoji="1" lang="en-US" altLang="zh-CN" sz="1800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kumimoji="1" lang="en-US" altLang="zh-CN" sz="1800" b="0" i="1" smtClean="0">
                            <a:latin typeface="Cambria Math" charset="0"/>
                          </a:rPr>
                          <m:t>0,</m:t>
                        </m:r>
                        <m:sSub>
                          <m:sSubPr>
                            <m:ctrlPr>
                              <a:rPr kumimoji="1" lang="en-US" altLang="zh-CN" sz="1800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kumimoji="1" lang="en-US" altLang="zh-CN" sz="1800" i="1">
                                <a:latin typeface="Cambria Math" charset="0"/>
                              </a:rPr>
                              <m:t>𝑇</m:t>
                            </m:r>
                          </m:e>
                          <m:sub>
                            <m:r>
                              <a:rPr kumimoji="1" lang="en-US" altLang="zh-CN" sz="1800" i="1">
                                <a:latin typeface="Cambria Math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kumimoji="1" lang="en-US" altLang="zh-CN" sz="18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kumimoji="1" lang="el-GR" altLang="zh-CN" sz="1800" b="0" i="1" smtClean="0">
                            <a:latin typeface="Cambria Math" charset="0"/>
                          </a:rPr>
                          <m:t>𝜏</m:t>
                        </m:r>
                      </m:e>
                      <m:sub>
                        <m:r>
                          <a:rPr kumimoji="1" lang="en-US" altLang="zh-CN" sz="1800" b="0" i="1" smtClean="0">
                            <a:latin typeface="Cambria Math" charset="0"/>
                          </a:rPr>
                          <m:t>𝑖</m:t>
                        </m:r>
                      </m:sub>
                    </m:sSub>
                    <m:r>
                      <a:rPr kumimoji="1" lang="en-US" altLang="zh-CN" sz="1800" b="0" i="1" smtClean="0">
                        <a:latin typeface="Cambria Math" charset="0"/>
                      </a:rPr>
                      <m:t>(</m:t>
                    </m:r>
                    <m:sSub>
                      <m:sSubPr>
                        <m:ctrlPr>
                          <a:rPr kumimoji="1" lang="en-US" altLang="zh-CN" sz="180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kumimoji="1" lang="en-US" altLang="zh-CN" sz="1800" b="0" i="1" smtClean="0">
                            <a:latin typeface="Cambria Math" charset="0"/>
                          </a:rPr>
                          <m:t>𝐹</m:t>
                        </m:r>
                      </m:e>
                      <m:sub>
                        <m:r>
                          <a:rPr kumimoji="1" lang="en-US" altLang="zh-CN" sz="1800" i="1">
                            <a:latin typeface="Cambria Math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kumimoji="1" lang="en-US" altLang="zh-CN" sz="1800" i="1">
                            <a:latin typeface="Cambria Math" charset="0"/>
                          </a:rPr>
                        </m:ctrlPr>
                      </m:dPr>
                      <m:e>
                        <m:r>
                          <a:rPr kumimoji="1" lang="en-US" altLang="zh-CN" sz="1800" i="1">
                            <a:latin typeface="Cambria Math" charset="0"/>
                          </a:rPr>
                          <m:t>0</m:t>
                        </m:r>
                      </m:e>
                    </m:d>
                    <m:r>
                      <a:rPr kumimoji="1" lang="en-US" altLang="zh-CN" sz="1800" i="1">
                        <a:latin typeface="Cambria Math" charset="0"/>
                      </a:rPr>
                      <m:t>𝑁</m:t>
                    </m:r>
                    <m:d>
                      <m:dPr>
                        <m:ctrlPr>
                          <a:rPr kumimoji="1" lang="en-US" altLang="zh-CN" sz="1800" i="1"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zh-CN" sz="1800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kumimoji="1" lang="en-US" altLang="zh-CN" sz="1800" i="1">
                                <a:latin typeface="Cambria Math" charset="0"/>
                              </a:rPr>
                              <m:t>𝑑</m:t>
                            </m:r>
                          </m:e>
                          <m:sub>
                            <m:r>
                              <a:rPr kumimoji="1" lang="en-US" altLang="zh-CN" sz="1800" i="1">
                                <a:latin typeface="Cambria Math" charset="0"/>
                              </a:rPr>
                              <m:t>1</m:t>
                            </m:r>
                          </m:sub>
                        </m:sSub>
                        <m:r>
                          <a:rPr kumimoji="1" lang="en-US" altLang="zh-CN" sz="1800" b="0" i="1" smtClean="0">
                            <a:latin typeface="Cambria Math" charset="0"/>
                          </a:rPr>
                          <m:t>(</m:t>
                        </m:r>
                        <m:r>
                          <a:rPr kumimoji="1" lang="en-US" altLang="zh-CN" sz="1800" b="0" i="1" smtClean="0">
                            <a:latin typeface="Cambria Math" charset="0"/>
                          </a:rPr>
                          <m:t>𝐾</m:t>
                        </m:r>
                        <m:r>
                          <a:rPr kumimoji="1" lang="en-US" altLang="zh-CN" sz="1800" b="0" i="1" smtClean="0">
                            <a:latin typeface="Cambria Math" charset="0"/>
                          </a:rPr>
                          <m:t>,</m:t>
                        </m:r>
                        <m:sSub>
                          <m:sSubPr>
                            <m:ctrlPr>
                              <a:rPr kumimoji="1" lang="en-US" altLang="zh-CN" sz="1800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kumimoji="1" lang="en-US" altLang="zh-CN" sz="1800" i="1">
                                <a:latin typeface="Cambria Math" charset="0"/>
                              </a:rPr>
                              <m:t>𝐹</m:t>
                            </m:r>
                          </m:e>
                          <m:sub>
                            <m:r>
                              <a:rPr kumimoji="1" lang="en-US" altLang="zh-CN" sz="1800" i="1">
                                <a:latin typeface="Cambria Math" charset="0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kumimoji="1" lang="en-US" altLang="zh-CN" sz="1800" i="1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kumimoji="1" lang="en-US" altLang="zh-CN" sz="1800" i="1">
                                <a:latin typeface="Cambria Math" charset="0"/>
                              </a:rPr>
                              <m:t>0</m:t>
                            </m:r>
                          </m:e>
                        </m:d>
                        <m:r>
                          <a:rPr kumimoji="1" lang="en-US" altLang="zh-CN" sz="1800" i="1">
                            <a:latin typeface="Cambria Math" charset="0"/>
                          </a:rPr>
                          <m:t>,</m:t>
                        </m:r>
                        <m:sSub>
                          <m:sSubPr>
                            <m:ctrlPr>
                              <a:rPr kumimoji="1" lang="en-US" altLang="zh-CN" sz="1800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kumimoji="1" lang="en-US" altLang="zh-CN" sz="1800" i="1">
                                <a:latin typeface="Cambria Math" charset="0"/>
                              </a:rPr>
                              <m:t>𝑣</m:t>
                            </m:r>
                          </m:e>
                          <m:sub>
                            <m:r>
                              <a:rPr kumimoji="1" lang="en-US" altLang="zh-CN" sz="1800" i="1">
                                <a:latin typeface="Cambria Math" charset="0"/>
                              </a:rPr>
                              <m:t>𝑖</m:t>
                            </m:r>
                          </m:sub>
                        </m:sSub>
                        <m:r>
                          <a:rPr kumimoji="1" lang="en-US" altLang="zh-CN" sz="1800" b="0" i="1" smtClean="0">
                            <a:latin typeface="Cambria Math" charset="0"/>
                          </a:rPr>
                          <m:t>)</m:t>
                        </m:r>
                      </m:e>
                    </m:d>
                    <m:r>
                      <a:rPr kumimoji="1" lang="en-US" altLang="zh-CN" sz="1800" i="1">
                        <a:latin typeface="Cambria Math" charset="0"/>
                      </a:rPr>
                      <m:t>−</m:t>
                    </m:r>
                    <m:r>
                      <a:rPr kumimoji="1" lang="en-US" altLang="zh-CN" sz="1800" i="1">
                        <a:latin typeface="Cambria Math" charset="0"/>
                      </a:rPr>
                      <m:t>𝐾𝑁</m:t>
                    </m:r>
                    <m:d>
                      <m:dPr>
                        <m:ctrlPr>
                          <a:rPr kumimoji="1" lang="en-US" altLang="zh-CN" sz="1800" i="1"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zh-CN" sz="1800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kumimoji="1" lang="en-US" altLang="zh-CN" sz="1800" i="1">
                                <a:latin typeface="Cambria Math" charset="0"/>
                              </a:rPr>
                              <m:t>𝑑</m:t>
                            </m:r>
                          </m:e>
                          <m:sub>
                            <m:r>
                              <a:rPr kumimoji="1" lang="en-US" altLang="zh-CN" sz="1800" b="0" i="1" smtClean="0">
                                <a:latin typeface="Cambria Math" charset="0"/>
                              </a:rPr>
                              <m:t>2</m:t>
                            </m:r>
                          </m:sub>
                        </m:sSub>
                        <m:r>
                          <a:rPr kumimoji="1" lang="en-US" altLang="zh-CN" sz="1800" i="1">
                            <a:latin typeface="Cambria Math" charset="0"/>
                          </a:rPr>
                          <m:t>(</m:t>
                        </m:r>
                        <m:r>
                          <a:rPr kumimoji="1" lang="en-US" altLang="zh-CN" sz="1800" i="1">
                            <a:latin typeface="Cambria Math" charset="0"/>
                          </a:rPr>
                          <m:t>𝐾</m:t>
                        </m:r>
                        <m:r>
                          <a:rPr kumimoji="1" lang="en-US" altLang="zh-CN" sz="1800" i="1">
                            <a:latin typeface="Cambria Math" charset="0"/>
                          </a:rPr>
                          <m:t>,</m:t>
                        </m:r>
                        <m:sSub>
                          <m:sSubPr>
                            <m:ctrlPr>
                              <a:rPr kumimoji="1" lang="en-US" altLang="zh-CN" sz="1800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kumimoji="1" lang="en-US" altLang="zh-CN" sz="1800" i="1">
                                <a:latin typeface="Cambria Math" charset="0"/>
                              </a:rPr>
                              <m:t>𝐹</m:t>
                            </m:r>
                          </m:e>
                          <m:sub>
                            <m:r>
                              <a:rPr kumimoji="1" lang="en-US" altLang="zh-CN" sz="1800" i="1">
                                <a:latin typeface="Cambria Math" charset="0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kumimoji="1" lang="en-US" altLang="zh-CN" sz="1800" i="1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kumimoji="1" lang="en-US" altLang="zh-CN" sz="1800" i="1">
                                <a:latin typeface="Cambria Math" charset="0"/>
                              </a:rPr>
                              <m:t>0</m:t>
                            </m:r>
                          </m:e>
                        </m:d>
                        <m:r>
                          <a:rPr kumimoji="1" lang="en-US" altLang="zh-CN" sz="1800" i="1">
                            <a:latin typeface="Cambria Math" charset="0"/>
                          </a:rPr>
                          <m:t>,</m:t>
                        </m:r>
                        <m:sSub>
                          <m:sSubPr>
                            <m:ctrlPr>
                              <a:rPr kumimoji="1" lang="en-US" altLang="zh-CN" sz="1800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kumimoji="1" lang="en-US" altLang="zh-CN" sz="1800" i="1">
                                <a:latin typeface="Cambria Math" charset="0"/>
                              </a:rPr>
                              <m:t>𝑣</m:t>
                            </m:r>
                          </m:e>
                          <m:sub>
                            <m:r>
                              <a:rPr kumimoji="1" lang="en-US" altLang="zh-CN" sz="1800" i="1">
                                <a:latin typeface="Cambria Math" charset="0"/>
                              </a:rPr>
                              <m:t>𝑖</m:t>
                            </m:r>
                          </m:sub>
                        </m:sSub>
                        <m:r>
                          <a:rPr kumimoji="1" lang="en-US" altLang="zh-CN" sz="1800" i="1">
                            <a:latin typeface="Cambria Math" charset="0"/>
                          </a:rPr>
                          <m:t>)</m:t>
                        </m:r>
                      </m:e>
                    </m:d>
                  </m:oMath>
                </a14:m>
                <a:r>
                  <a:rPr kumimoji="1" lang="en-US" altLang="zh-CN" sz="1800" dirty="0" smtClean="0"/>
                  <a:t>)</a:t>
                </a:r>
                <a:endParaRPr kumimoji="1" lang="en-US" altLang="zh-CN" sz="180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sz="1800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kumimoji="1" lang="en-US" altLang="zh-CN" sz="1800" i="1">
                            <a:latin typeface="Cambria Math" charset="0"/>
                          </a:rPr>
                          <m:t>𝑑</m:t>
                        </m:r>
                      </m:e>
                      <m:sub>
                        <m:r>
                          <a:rPr kumimoji="1" lang="en-US" altLang="zh-CN" sz="1800" i="1">
                            <a:latin typeface="Cambria Math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1" lang="en-US" altLang="zh-CN" sz="1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mr-IN" altLang="zh-CN" sz="1800" i="1">
                            <a:latin typeface="Cambria Math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kumimoji="1" lang="en-US" altLang="zh-CN" sz="1800" i="1">
                                <a:latin typeface="Cambria Math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kumimoji="1" lang="en-US" altLang="zh-CN" sz="1800">
                                <a:latin typeface="Cambria Math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kumimoji="1" lang="en-US" altLang="zh-CN" sz="1800" i="1"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kumimoji="1" lang="mr-IN" altLang="zh-CN" sz="1800" i="1">
                                        <a:latin typeface="Cambria Math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1" lang="en-US" altLang="zh-CN" sz="1800" b="0" i="1" smtClean="0">
                                        <a:latin typeface="Cambria Math" charset="0"/>
                                      </a:rPr>
                                      <m:t>𝐹</m:t>
                                    </m:r>
                                  </m:num>
                                  <m:den>
                                    <m:r>
                                      <a:rPr kumimoji="1" lang="en-US" altLang="zh-CN" sz="1800" i="1">
                                        <a:latin typeface="Cambria Math" charset="0"/>
                                      </a:rPr>
                                      <m:t>𝐾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  <m:r>
                          <a:rPr kumimoji="1" lang="en-US" altLang="zh-CN" sz="1800" i="1">
                            <a:latin typeface="Cambria Math" charset="0"/>
                          </a:rPr>
                          <m:t>+</m:t>
                        </m:r>
                        <m:sSup>
                          <m:sSupPr>
                            <m:ctrlPr>
                              <a:rPr kumimoji="1" lang="en-US" altLang="zh-CN" sz="1800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kumimoji="1" lang="en-US" altLang="zh-CN" sz="1800" b="0" i="1" smtClean="0">
                                <a:latin typeface="Cambria Math" charset="0"/>
                              </a:rPr>
                              <m:t>𝑣</m:t>
                            </m:r>
                          </m:e>
                          <m:sup>
                            <m:r>
                              <a:rPr kumimoji="1" lang="en-US" altLang="zh-CN" sz="1800" b="0" i="1" smtClean="0"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kumimoji="1" lang="en-US" altLang="zh-CN" sz="1800" b="0" i="1" smtClean="0">
                            <a:latin typeface="Cambria Math" charset="0"/>
                          </a:rPr>
                          <m:t>𝑣</m:t>
                        </m:r>
                      </m:den>
                    </m:f>
                    <m:r>
                      <a:rPr kumimoji="1" lang="en-US" altLang="zh-CN" sz="1800">
                        <a:latin typeface="Cambria Math" charset="0"/>
                      </a:rPr>
                      <m:t>,  </m:t>
                    </m:r>
                    <m:sSub>
                      <m:sSubPr>
                        <m:ctrlPr>
                          <a:rPr kumimoji="1" lang="en-US" altLang="zh-CN" sz="1800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kumimoji="1" lang="en-US" altLang="zh-CN" sz="1800" i="1">
                            <a:latin typeface="Cambria Math" charset="0"/>
                          </a:rPr>
                          <m:t>𝑑</m:t>
                        </m:r>
                      </m:e>
                      <m:sub>
                        <m:r>
                          <a:rPr kumimoji="1" lang="el-GR" altLang="zh-CN" sz="1800" i="1">
                            <a:latin typeface="Cambria Math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1" lang="en-US" altLang="zh-CN" sz="1800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sz="1800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kumimoji="1" lang="en-US" altLang="zh-CN" sz="1800" i="1">
                            <a:latin typeface="Cambria Math" charset="0"/>
                          </a:rPr>
                          <m:t>𝑑</m:t>
                        </m:r>
                      </m:e>
                      <m:sub>
                        <m:r>
                          <a:rPr kumimoji="1" lang="en-US" altLang="zh-CN" sz="1800" i="1">
                            <a:latin typeface="Cambria Math" charset="0"/>
                          </a:rPr>
                          <m:t>1</m:t>
                        </m:r>
                      </m:sub>
                    </m:sSub>
                    <m:r>
                      <a:rPr kumimoji="1" lang="en-US" altLang="zh-CN" sz="1800" i="1">
                        <a:latin typeface="Cambria Math" charset="0"/>
                      </a:rPr>
                      <m:t> −</m:t>
                    </m:r>
                    <m:sSup>
                      <m:sSupPr>
                        <m:ctrlPr>
                          <a:rPr kumimoji="1" lang="en-US" altLang="zh-CN" sz="18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kumimoji="1" lang="en-US" altLang="zh-CN" sz="1800" i="1">
                            <a:latin typeface="Cambria Math" charset="0"/>
                          </a:rPr>
                          <m:t>𝑣</m:t>
                        </m:r>
                      </m:e>
                      <m:sup>
                        <m:r>
                          <a:rPr kumimoji="1" lang="en-US" altLang="zh-CN" sz="1800" i="1">
                            <a:latin typeface="Cambria Math" charset="0"/>
                          </a:rPr>
                          <m:t>2</m:t>
                        </m:r>
                      </m:sup>
                    </m:sSup>
                  </m:oMath>
                </a14:m>
                <a:endParaRPr kumimoji="1" lang="en-US" altLang="zh-CN" sz="1800" dirty="0"/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kumimoji="1" lang="en-US" altLang="zh-CN" sz="1800" i="1" smtClean="0">
                            <a:latin typeface="Cambria Math" charset="0"/>
                          </a:rPr>
                        </m:ctrlPr>
                      </m:sSubSupPr>
                      <m:e>
                        <m:r>
                          <a:rPr kumimoji="1" lang="en-US" altLang="zh-CN" sz="1800" b="0" i="1" smtClean="0">
                            <a:latin typeface="Cambria Math" charset="0"/>
                          </a:rPr>
                          <m:t>𝑣</m:t>
                        </m:r>
                      </m:e>
                      <m:sub>
                        <m:r>
                          <a:rPr kumimoji="1" lang="en-US" altLang="zh-CN" sz="1800" b="0" i="1" smtClean="0">
                            <a:latin typeface="Cambria Math" charset="0"/>
                          </a:rPr>
                          <m:t>𝑖</m:t>
                        </m:r>
                      </m:sub>
                      <m:sup>
                        <m:r>
                          <a:rPr kumimoji="1" lang="en-US" altLang="zh-CN" sz="1800" b="0" i="1" smtClean="0">
                            <a:latin typeface="Cambria Math" charset="0"/>
                          </a:rPr>
                          <m:t>2</m:t>
                        </m:r>
                      </m:sup>
                    </m:sSubSup>
                    <m:r>
                      <a:rPr kumimoji="1" lang="en-US" altLang="zh-CN" sz="1800" b="0" i="1" smtClean="0">
                        <a:latin typeface="Cambria Math" charset="0"/>
                      </a:rPr>
                      <m:t>=</m:t>
                    </m:r>
                    <m:sSub>
                      <m:sSubPr>
                        <m:ctrlPr>
                          <a:rPr kumimoji="1" lang="en-US" altLang="zh-CN" sz="1800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kumimoji="1" lang="en-US" altLang="zh-CN" sz="1800" i="1">
                            <a:latin typeface="Cambria Math" charset="0"/>
                          </a:rPr>
                          <m:t>𝑇</m:t>
                        </m:r>
                      </m:e>
                      <m:sub>
                        <m:r>
                          <a:rPr kumimoji="1" lang="en-US" altLang="zh-CN" sz="1800" i="1">
                            <a:latin typeface="Cambria Math" charset="0"/>
                          </a:rPr>
                          <m:t>𝑖</m:t>
                        </m:r>
                        <m:r>
                          <a:rPr kumimoji="1" lang="en-US" altLang="zh-CN" sz="1800" i="1">
                            <a:latin typeface="Cambria Math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kumimoji="1" lang="en-US" altLang="zh-CN" sz="1800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kumimoji="1" lang="en-US" altLang="zh-CN" sz="1800" i="1">
                            <a:latin typeface="Cambria Math" charset="0"/>
                          </a:rPr>
                        </m:ctrlPr>
                      </m:sSubSupPr>
                      <m:e>
                        <m:r>
                          <a:rPr kumimoji="1" lang="en-US" altLang="zh-CN" sz="1800" i="1">
                            <a:latin typeface="Cambria Math" charset="0"/>
                          </a:rPr>
                          <m:t>𝑣</m:t>
                        </m:r>
                      </m:e>
                      <m:sub>
                        <m:sSub>
                          <m:sSubPr>
                            <m:ctrlPr>
                              <a:rPr kumimoji="1" lang="en-US" altLang="zh-CN" sz="1800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kumimoji="1" lang="en-US" altLang="zh-CN" sz="1800" i="1">
                                <a:latin typeface="Cambria Math" charset="0"/>
                              </a:rPr>
                              <m:t>𝑇</m:t>
                            </m:r>
                          </m:e>
                          <m:sub>
                            <m:r>
                              <a:rPr kumimoji="1" lang="en-US" altLang="zh-CN" sz="1800" i="1">
                                <a:latin typeface="Cambria Math" charset="0"/>
                              </a:rPr>
                              <m:t>𝑖</m:t>
                            </m:r>
                            <m:r>
                              <a:rPr kumimoji="1" lang="en-US" altLang="zh-CN" sz="1800" i="1">
                                <a:latin typeface="Cambria Math" charset="0"/>
                              </a:rPr>
                              <m:t>−1</m:t>
                            </m:r>
                          </m:sub>
                        </m:sSub>
                        <m:r>
                          <a:rPr kumimoji="1" lang="en-US" altLang="zh-CN" sz="1800" b="0" i="1" smtClean="0">
                            <a:latin typeface="Cambria Math" charset="0"/>
                          </a:rPr>
                          <m:t> −</m:t>
                        </m:r>
                        <m:r>
                          <a:rPr kumimoji="1" lang="en-US" altLang="zh-CN" sz="1800" b="0" i="1" smtClean="0">
                            <a:latin typeface="Cambria Math" charset="0"/>
                          </a:rPr>
                          <m:t>𝑐𝑎𝑝𝑙𝑒𝑡𝑠</m:t>
                        </m:r>
                      </m:sub>
                      <m:sup>
                        <m:r>
                          <a:rPr kumimoji="1" lang="en-US" altLang="zh-CN" sz="1800" i="1">
                            <a:latin typeface="Cambria Math" charset="0"/>
                          </a:rPr>
                          <m:t>2</m:t>
                        </m:r>
                      </m:sup>
                    </m:sSubSup>
                  </m:oMath>
                </a14:m>
                <a:endParaRPr kumimoji="1" lang="en-US" altLang="zh-CN" sz="1800" dirty="0" smtClean="0"/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kumimoji="1" lang="en-US" altLang="zh-CN" sz="1800" i="1">
                            <a:latin typeface="Cambria Math" charset="0"/>
                          </a:rPr>
                        </m:ctrlPr>
                      </m:sSubSupPr>
                      <m:e>
                        <m:r>
                          <a:rPr kumimoji="1" lang="en-US" altLang="zh-CN" sz="1800" i="1">
                            <a:latin typeface="Cambria Math" charset="0"/>
                          </a:rPr>
                          <m:t>𝑣</m:t>
                        </m:r>
                      </m:e>
                      <m:sub>
                        <m:sSub>
                          <m:sSubPr>
                            <m:ctrlPr>
                              <a:rPr kumimoji="1" lang="en-US" altLang="zh-CN" sz="1800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kumimoji="1" lang="en-US" altLang="zh-CN" sz="1800" i="1">
                                <a:latin typeface="Cambria Math" charset="0"/>
                              </a:rPr>
                              <m:t>𝑇</m:t>
                            </m:r>
                          </m:e>
                          <m:sub>
                            <m:r>
                              <a:rPr kumimoji="1" lang="en-US" altLang="zh-CN" sz="1800" i="1">
                                <a:latin typeface="Cambria Math" charset="0"/>
                              </a:rPr>
                              <m:t>𝑖</m:t>
                            </m:r>
                            <m:r>
                              <a:rPr kumimoji="1" lang="en-US" altLang="zh-CN" sz="1800" i="1">
                                <a:latin typeface="Cambria Math" charset="0"/>
                              </a:rPr>
                              <m:t>−1</m:t>
                            </m:r>
                          </m:sub>
                        </m:sSub>
                        <m:r>
                          <a:rPr kumimoji="1" lang="en-US" altLang="zh-CN" sz="1800" i="1">
                            <a:latin typeface="Cambria Math" charset="0"/>
                          </a:rPr>
                          <m:t> −</m:t>
                        </m:r>
                        <m:r>
                          <a:rPr kumimoji="1" lang="en-US" altLang="zh-CN" sz="1800" i="1">
                            <a:latin typeface="Cambria Math" charset="0"/>
                          </a:rPr>
                          <m:t>𝑐𝑎𝑝𝑙𝑒𝑡𝑠</m:t>
                        </m:r>
                      </m:sub>
                      <m:sup>
                        <m:r>
                          <a:rPr kumimoji="1" lang="en-US" altLang="zh-CN" sz="1800" i="1">
                            <a:latin typeface="Cambria Math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kumimoji="1" lang="en-US" altLang="zh-CN" sz="1800" dirty="0" smtClean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mr-IN" altLang="zh-CN" sz="180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kumimoji="1" lang="en-US" altLang="zh-CN" sz="18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kumimoji="1" lang="en-US" altLang="zh-CN" sz="1800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kumimoji="1" lang="en-US" altLang="zh-CN" sz="1800" i="1">
                                <a:latin typeface="Cambria Math" charset="0"/>
                              </a:rPr>
                              <m:t>𝑇</m:t>
                            </m:r>
                          </m:e>
                          <m:sub>
                            <m:r>
                              <a:rPr kumimoji="1" lang="en-US" altLang="zh-CN" sz="1800" i="1">
                                <a:latin typeface="Cambria Math" charset="0"/>
                              </a:rPr>
                              <m:t>𝑖</m:t>
                            </m:r>
                            <m:r>
                              <a:rPr kumimoji="1" lang="en-US" altLang="zh-CN" sz="1800" i="1">
                                <a:latin typeface="Cambria Math" charset="0"/>
                              </a:rPr>
                              <m:t>−1</m:t>
                            </m:r>
                          </m:sub>
                        </m:sSub>
                      </m:den>
                    </m:f>
                    <m:nary>
                      <m:naryPr>
                        <m:limLoc m:val="undOvr"/>
                        <m:ctrlPr>
                          <a:rPr kumimoji="1" lang="is-IS" altLang="zh-CN" sz="1800" i="1" smtClean="0">
                            <a:latin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kumimoji="1" lang="en-US" altLang="zh-CN" sz="1800" b="0" i="1" smtClean="0">
                            <a:latin typeface="Cambria Math" charset="0"/>
                          </a:rPr>
                          <m:t>0</m:t>
                        </m:r>
                      </m:sub>
                      <m:sup>
                        <m:sSub>
                          <m:sSubPr>
                            <m:ctrlPr>
                              <a:rPr kumimoji="1" lang="en-US" altLang="zh-CN" sz="1800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kumimoji="1" lang="en-US" altLang="zh-CN" sz="1800" i="1">
                                <a:latin typeface="Cambria Math" charset="0"/>
                              </a:rPr>
                              <m:t>𝑇</m:t>
                            </m:r>
                          </m:e>
                          <m:sub>
                            <m:r>
                              <a:rPr kumimoji="1" lang="en-US" altLang="zh-CN" sz="1800" i="1">
                                <a:latin typeface="Cambria Math" charset="0"/>
                              </a:rPr>
                              <m:t>𝑖</m:t>
                            </m:r>
                            <m:r>
                              <a:rPr kumimoji="1" lang="en-US" altLang="zh-CN" sz="1800" i="1">
                                <a:latin typeface="Cambria Math" charset="0"/>
                              </a:rPr>
                              <m:t>−1</m:t>
                            </m:r>
                          </m:sub>
                        </m:sSub>
                      </m:sup>
                      <m:e>
                        <m:sSub>
                          <m:sSubPr>
                            <m:ctrlPr>
                              <a:rPr kumimoji="1" lang="en-US" altLang="zh-CN" sz="1800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kumimoji="1" lang="el-GR" altLang="zh-CN" sz="1800" b="0" i="1" smtClean="0">
                                <a:latin typeface="Cambria Math" charset="0"/>
                              </a:rPr>
                              <m:t>𝜎</m:t>
                            </m:r>
                          </m:e>
                          <m:sub>
                            <m:r>
                              <a:rPr kumimoji="1" lang="en-US" altLang="zh-CN" sz="1800" i="1">
                                <a:latin typeface="Cambria Math" charset="0"/>
                              </a:rPr>
                              <m:t>𝑖</m:t>
                            </m:r>
                          </m:sub>
                        </m:sSub>
                        <m:r>
                          <a:rPr kumimoji="1" lang="en-US" altLang="zh-CN" sz="1800" b="0" i="1" smtClean="0">
                            <a:latin typeface="Cambria Math" charset="0"/>
                          </a:rPr>
                          <m:t>(</m:t>
                        </m:r>
                        <m:r>
                          <a:rPr kumimoji="1" lang="en-US" altLang="zh-CN" sz="1800" b="0" i="1" smtClean="0">
                            <a:latin typeface="Cambria Math" charset="0"/>
                          </a:rPr>
                          <m:t>𝑡</m:t>
                        </m:r>
                        <m:sSup>
                          <m:sSupPr>
                            <m:ctrlPr>
                              <a:rPr kumimoji="1" lang="en-US" altLang="zh-CN" sz="1800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kumimoji="1" lang="en-US" altLang="zh-CN" sz="1800" b="0" i="1" smtClean="0">
                                <a:latin typeface="Cambria Math" charset="0"/>
                              </a:rPr>
                              <m:t>)</m:t>
                            </m:r>
                          </m:e>
                          <m:sup>
                            <m:r>
                              <a:rPr kumimoji="1" lang="en-US" altLang="zh-CN" sz="1800" b="0" i="1" smtClean="0"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  <m:r>
                          <a:rPr kumimoji="1" lang="en-US" altLang="zh-CN" sz="1800" b="0" i="1" smtClean="0">
                            <a:latin typeface="Cambria Math" charset="0"/>
                          </a:rPr>
                          <m:t>𝑑𝑡</m:t>
                        </m:r>
                      </m:e>
                    </m:nary>
                  </m:oMath>
                </a14:m>
                <a:endParaRPr kumimoji="1" lang="en-US" altLang="zh-CN" sz="1800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270000"/>
                <a:ext cx="8596668" cy="4711129"/>
              </a:xfrm>
              <a:blipFill rotWithShape="0">
                <a:blip r:embed="rId3"/>
                <a:stretch>
                  <a:fillRect l="-284" t="-776" b="-2289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559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/>
              <a:t>Background</a:t>
            </a:r>
            <a:endParaRPr kumimoji="1"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7334" y="1483256"/>
            <a:ext cx="8596668" cy="3880773"/>
          </a:xfrm>
        </p:spPr>
        <p:txBody>
          <a:bodyPr>
            <a:normAutofit/>
          </a:bodyPr>
          <a:lstStyle/>
          <a:p>
            <a:r>
              <a:rPr kumimoji="1" lang="en-US" altLang="zh-CN" sz="2400" dirty="0" smtClean="0"/>
              <a:t>Hedging Strategy</a:t>
            </a:r>
          </a:p>
          <a:p>
            <a:pPr lvl="1"/>
            <a:r>
              <a:rPr kumimoji="1" lang="en-US" altLang="zh-CN" sz="2000" dirty="0"/>
              <a:t> </a:t>
            </a:r>
            <a:r>
              <a:rPr kumimoji="1" lang="en-US" altLang="zh-CN" sz="2000" dirty="0" smtClean="0"/>
              <a:t>An </a:t>
            </a:r>
            <a:r>
              <a:rPr kumimoji="1" lang="en-US" altLang="zh-CN" sz="2000" dirty="0"/>
              <a:t>investment policy with an investment equal to the model’s option price and a terminal value equal to the terminal value of the option. </a:t>
            </a:r>
            <a:endParaRPr kumimoji="1" lang="en-US" altLang="zh-CN" sz="2000" dirty="0" smtClean="0"/>
          </a:p>
          <a:p>
            <a:pPr lvl="1"/>
            <a:r>
              <a:rPr kumimoji="1" lang="en-US" altLang="zh-CN" sz="2000" dirty="0"/>
              <a:t> T</a:t>
            </a:r>
            <a:r>
              <a:rPr kumimoji="1" lang="en-US" altLang="zh-CN" sz="2000" dirty="0" smtClean="0"/>
              <a:t>o </a:t>
            </a:r>
            <a:r>
              <a:rPr kumimoji="1" lang="en-US" altLang="zh-CN" sz="2000" dirty="0"/>
              <a:t>make an arbitrage profit if market prices are out of line with the model</a:t>
            </a:r>
            <a:r>
              <a:rPr kumimoji="1" lang="en-US" altLang="zh-CN" sz="2000" dirty="0" smtClean="0"/>
              <a:t>.</a:t>
            </a:r>
          </a:p>
          <a:p>
            <a:pPr lvl="2"/>
            <a:r>
              <a:rPr kumimoji="1" lang="en-US" altLang="zh-CN" sz="1800" dirty="0"/>
              <a:t> </a:t>
            </a:r>
            <a:r>
              <a:rPr kumimoji="1" lang="en-US" altLang="zh-CN" sz="1800" dirty="0" smtClean="0"/>
              <a:t>If the </a:t>
            </a:r>
            <a:r>
              <a:rPr kumimoji="1" lang="en-US" altLang="zh-CN" sz="1800" dirty="0"/>
              <a:t>model price </a:t>
            </a:r>
            <a:r>
              <a:rPr kumimoji="1" lang="en-US" altLang="zh-CN" sz="1800" dirty="0" smtClean="0"/>
              <a:t>of a Call is </a:t>
            </a:r>
            <a:r>
              <a:rPr kumimoji="1" lang="en-US" altLang="zh-CN" sz="1800" dirty="0"/>
              <a:t>lower than the price in the </a:t>
            </a:r>
            <a:r>
              <a:rPr kumimoji="1" lang="en-US" altLang="zh-CN" sz="1800" dirty="0" smtClean="0"/>
              <a:t>economy:</a:t>
            </a:r>
          </a:p>
          <a:p>
            <a:pPr lvl="3"/>
            <a:r>
              <a:rPr kumimoji="1" lang="en-US" altLang="zh-CN" sz="1600" dirty="0" smtClean="0"/>
              <a:t>Selling Call + Buying Shares + Borrowing </a:t>
            </a:r>
          </a:p>
          <a:p>
            <a:pPr lvl="2"/>
            <a:r>
              <a:rPr kumimoji="1" lang="en-US" altLang="zh-CN" sz="1800" dirty="0"/>
              <a:t>If the model price is </a:t>
            </a:r>
            <a:r>
              <a:rPr kumimoji="1" lang="en-US" altLang="zh-CN" sz="1800" dirty="0" smtClean="0"/>
              <a:t>higher </a:t>
            </a:r>
            <a:r>
              <a:rPr kumimoji="1" lang="en-US" altLang="zh-CN" sz="1800" dirty="0"/>
              <a:t>than the price in </a:t>
            </a:r>
            <a:r>
              <a:rPr kumimoji="1" lang="en-US" altLang="zh-CN" sz="1800" dirty="0" smtClean="0"/>
              <a:t>the economy: </a:t>
            </a:r>
          </a:p>
          <a:p>
            <a:pPr lvl="3"/>
            <a:r>
              <a:rPr kumimoji="1" lang="en-US" altLang="zh-CN" sz="1600" dirty="0" smtClean="0"/>
              <a:t>Buying </a:t>
            </a:r>
            <a:r>
              <a:rPr kumimoji="1" lang="en-US" altLang="zh-CN" sz="1600" dirty="0"/>
              <a:t>Call + </a:t>
            </a:r>
            <a:r>
              <a:rPr kumimoji="1" lang="en-US" altLang="zh-CN" sz="1600" dirty="0" smtClean="0"/>
              <a:t>Shorting </a:t>
            </a:r>
            <a:r>
              <a:rPr kumimoji="1" lang="en-US" altLang="zh-CN" sz="1600" dirty="0"/>
              <a:t>Shares + L</a:t>
            </a:r>
            <a:r>
              <a:rPr kumimoji="1" lang="en-US" altLang="zh-CN" sz="1600" dirty="0" smtClean="0"/>
              <a:t>ending</a:t>
            </a:r>
            <a:endParaRPr kumimoji="1" lang="en-US" altLang="zh-CN" sz="1600" dirty="0"/>
          </a:p>
        </p:txBody>
      </p:sp>
    </p:spTree>
    <p:extLst>
      <p:ext uri="{BB962C8B-B14F-4D97-AF65-F5344CB8AC3E}">
        <p14:creationId xmlns:p14="http://schemas.microsoft.com/office/powerpoint/2010/main" val="135227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065756" cy="1093076"/>
          </a:xfrm>
        </p:spPr>
        <p:txBody>
          <a:bodyPr>
            <a:normAutofit/>
          </a:bodyPr>
          <a:lstStyle/>
          <a:p>
            <a:r>
              <a:rPr lang="en-US" altLang="zh-CN" sz="3200" dirty="0" smtClean="0"/>
              <a:t>An Example: Risk Management </a:t>
            </a:r>
            <a:r>
              <a:rPr lang="en-US" altLang="zh-CN" sz="3200" smtClean="0"/>
              <a:t>in Manufacturing</a:t>
            </a:r>
            <a:endParaRPr kumimoji="1"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7334" y="1508819"/>
            <a:ext cx="10397067" cy="4197715"/>
          </a:xfrm>
        </p:spPr>
        <p:txBody>
          <a:bodyPr>
            <a:normAutofit/>
          </a:bodyPr>
          <a:lstStyle/>
          <a:p>
            <a:r>
              <a:rPr kumimoji="1" lang="en-US" altLang="zh-CN" sz="2400" dirty="0" smtClean="0"/>
              <a:t>Settings</a:t>
            </a:r>
          </a:p>
          <a:p>
            <a:pPr lvl="1"/>
            <a:r>
              <a:rPr kumimoji="1" lang="en-US" altLang="zh-CN" sz="2000" dirty="0" smtClean="0"/>
              <a:t>A manufacturer uses </a:t>
            </a:r>
            <a:r>
              <a:rPr kumimoji="1" lang="en-US" altLang="zh-CN" sz="2000" dirty="0"/>
              <a:t>significant amounts of copper as an </a:t>
            </a:r>
            <a:r>
              <a:rPr kumimoji="1" lang="en-US" altLang="zh-CN" sz="2000" dirty="0" smtClean="0"/>
              <a:t>input</a:t>
            </a:r>
          </a:p>
          <a:p>
            <a:pPr lvl="1"/>
            <a:r>
              <a:rPr kumimoji="1" lang="en-US" altLang="zh-CN" sz="2000" dirty="0" smtClean="0"/>
              <a:t>The </a:t>
            </a:r>
            <a:r>
              <a:rPr kumimoji="1" lang="en-US" altLang="zh-CN" sz="2000" dirty="0"/>
              <a:t>expected output is 1,000 units, which will sell for $100 per unit</a:t>
            </a:r>
          </a:p>
          <a:p>
            <a:pPr lvl="2"/>
            <a:r>
              <a:rPr kumimoji="1" lang="en-US" altLang="zh-CN" sz="1800" dirty="0" smtClean="0"/>
              <a:t>The </a:t>
            </a:r>
            <a:r>
              <a:rPr kumimoji="1" lang="en-US" altLang="zh-CN" sz="1800" dirty="0"/>
              <a:t>price has been committed to in advance because </a:t>
            </a:r>
            <a:r>
              <a:rPr kumimoji="1" lang="en-US" altLang="zh-CN" sz="1800" dirty="0" smtClean="0"/>
              <a:t>of long-term contract</a:t>
            </a:r>
          </a:p>
          <a:p>
            <a:pPr lvl="2"/>
            <a:r>
              <a:rPr kumimoji="1" lang="en-US" altLang="zh-CN" sz="1800" dirty="0"/>
              <a:t> </a:t>
            </a:r>
            <a:r>
              <a:rPr kumimoji="1" lang="en-US" altLang="zh-CN" sz="1800" dirty="0" smtClean="0"/>
              <a:t>The </a:t>
            </a:r>
            <a:r>
              <a:rPr kumimoji="1" lang="en-US" altLang="zh-CN" sz="1800" dirty="0"/>
              <a:t>quantity may vary around this </a:t>
            </a:r>
            <a:r>
              <a:rPr kumimoji="1" lang="en-US" altLang="zh-CN" sz="1800" dirty="0" smtClean="0"/>
              <a:t>expectation.</a:t>
            </a:r>
          </a:p>
          <a:p>
            <a:pPr lvl="1"/>
            <a:r>
              <a:rPr kumimoji="1" lang="en-US" altLang="zh-CN" sz="2000" dirty="0" smtClean="0"/>
              <a:t>Each </a:t>
            </a:r>
            <a:r>
              <a:rPr kumimoji="1" lang="en-US" altLang="zh-CN" sz="2000" dirty="0"/>
              <a:t>unit will use an amount of copper that would cost $20 purchased forward (in a firm commitment to buy one year from now). </a:t>
            </a:r>
            <a:endParaRPr kumimoji="1" lang="en-US" altLang="zh-CN" sz="2000" dirty="0" smtClean="0"/>
          </a:p>
          <a:p>
            <a:pPr lvl="1"/>
            <a:r>
              <a:rPr kumimoji="1" lang="en-US" altLang="zh-CN" sz="2000" dirty="0" smtClean="0"/>
              <a:t>If </a:t>
            </a:r>
            <a:r>
              <a:rPr kumimoji="1" lang="en-US" altLang="zh-CN" sz="2000" dirty="0"/>
              <a:t>purchased in the spot market, the copper in the unit might cost $25 (with probability 1/4), $20 (with probability 1/2), or $15 (with probability 1/4</a:t>
            </a:r>
            <a:r>
              <a:rPr kumimoji="1" lang="en-US" altLang="zh-CN" sz="2000" dirty="0" smtClean="0"/>
              <a:t>).</a:t>
            </a:r>
          </a:p>
          <a:p>
            <a:pPr lvl="1"/>
            <a:r>
              <a:rPr kumimoji="1" lang="en-US" altLang="zh-CN" sz="2000" dirty="0"/>
              <a:t> </a:t>
            </a:r>
            <a:r>
              <a:rPr kumimoji="1" lang="en-US" altLang="zh-CN" sz="2000" dirty="0" smtClean="0"/>
              <a:t>Assumes no taxes </a:t>
            </a:r>
            <a:r>
              <a:rPr kumimoji="1" lang="en-US" altLang="zh-CN" sz="2000" dirty="0"/>
              <a:t>and </a:t>
            </a:r>
            <a:r>
              <a:rPr kumimoji="1" lang="en-US" altLang="zh-CN" sz="2000" dirty="0" smtClean="0"/>
              <a:t>sources </a:t>
            </a:r>
            <a:r>
              <a:rPr kumimoji="1" lang="en-US" altLang="zh-CN" sz="2000" dirty="0"/>
              <a:t>of risk that are not related to the price of copper.</a:t>
            </a:r>
            <a:endParaRPr kumimoji="1"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19235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200" dirty="0" smtClean="0"/>
              <a:t>Approach</a:t>
            </a:r>
            <a:endParaRPr kumimoji="1" lang="en-US" altLang="zh-CN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4133" y="1686456"/>
            <a:ext cx="9956799" cy="4494211"/>
          </a:xfrm>
        </p:spPr>
        <p:txBody>
          <a:bodyPr/>
          <a:lstStyle/>
          <a:p>
            <a:r>
              <a:rPr kumimoji="1" lang="en-US" altLang="zh-CN" sz="2400" dirty="0"/>
              <a:t>Panel A: Unhedged Cash </a:t>
            </a:r>
            <a:r>
              <a:rPr kumimoji="1" lang="en-US" altLang="zh-CN" sz="2400" dirty="0" smtClean="0"/>
              <a:t>Flows</a:t>
            </a:r>
          </a:p>
          <a:p>
            <a:endParaRPr kumimoji="1" lang="en-US" altLang="zh-CN" dirty="0"/>
          </a:p>
          <a:p>
            <a:endParaRPr kumimoji="1"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124812"/>
              </p:ext>
            </p:extLst>
          </p:nvPr>
        </p:nvGraphicFramePr>
        <p:xfrm>
          <a:off x="677334" y="2459666"/>
          <a:ext cx="9025467" cy="272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134"/>
                <a:gridCol w="1083733"/>
                <a:gridCol w="1236133"/>
                <a:gridCol w="1134534"/>
                <a:gridCol w="1066800"/>
                <a:gridCol w="1388533"/>
                <a:gridCol w="1337733"/>
                <a:gridCol w="1049867"/>
              </a:tblGrid>
              <a:tr h="757667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Prob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Copper</a:t>
                      </a:r>
                    </a:p>
                    <a:p>
                      <a:pPr algn="ctr"/>
                      <a:r>
                        <a:rPr lang="en-US" altLang="zh-CN" dirty="0" smtClean="0"/>
                        <a:t>price ($)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Units sold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Output</a:t>
                      </a:r>
                    </a:p>
                    <a:p>
                      <a:pPr algn="ctr"/>
                      <a:r>
                        <a:rPr lang="en-US" altLang="zh-CN" dirty="0" smtClean="0"/>
                        <a:t>price ($)</a:t>
                      </a:r>
                      <a:endParaRPr lang="zh-CN" altLang="en-US" dirty="0" smtClean="0"/>
                    </a:p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Total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Sales ($)</a:t>
                      </a:r>
                      <a:endParaRPr lang="zh-CN" altLang="en-US" dirty="0" smtClean="0"/>
                    </a:p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Copper Expense ($)</a:t>
                      </a:r>
                      <a:endParaRPr lang="zh-CN" altLang="en-US" dirty="0" smtClean="0"/>
                    </a:p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Other</a:t>
                      </a:r>
                      <a:r>
                        <a:rPr lang="en-US" altLang="zh-CN" baseline="0" dirty="0" smtClean="0"/>
                        <a:t> Expense</a:t>
                      </a:r>
                      <a:r>
                        <a:rPr lang="en-US" altLang="zh-CN" dirty="0" smtClean="0"/>
                        <a:t>($)</a:t>
                      </a:r>
                      <a:endParaRPr lang="zh-CN" altLang="en-US" dirty="0" smtClean="0"/>
                    </a:p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Profit (loss) ($)</a:t>
                      </a:r>
                      <a:endParaRPr lang="zh-CN" altLang="en-US" dirty="0" smtClean="0"/>
                    </a:p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60416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¼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1,200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120,000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30,000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82,000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8,000</a:t>
                      </a:r>
                      <a:endParaRPr lang="zh-CN" altLang="en-US" dirty="0"/>
                    </a:p>
                  </a:txBody>
                  <a:tcPr/>
                </a:tc>
              </a:tr>
              <a:tr h="60416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½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1,000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100,000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20,000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78,000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2,000</a:t>
                      </a:r>
                      <a:endParaRPr lang="zh-CN" altLang="en-US" dirty="0"/>
                    </a:p>
                  </a:txBody>
                  <a:tcPr/>
                </a:tc>
              </a:tr>
              <a:tr h="60416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¼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80,000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12,000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74,000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(6,000)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677333" y="5452533"/>
            <a:ext cx="8805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 smtClean="0"/>
              <a:t>The expected unhedged profit = ¼ * 8000 + ½ * 2000 </a:t>
            </a:r>
            <a:r>
              <a:rPr kumimoji="1" lang="mr-IN" altLang="zh-CN" sz="2000" dirty="0" smtClean="0"/>
              <a:t>–</a:t>
            </a:r>
            <a:r>
              <a:rPr kumimoji="1" lang="en-US" altLang="zh-CN" sz="2000" dirty="0" smtClean="0"/>
              <a:t> ¼ * 6000 = 1500</a:t>
            </a:r>
            <a:endParaRPr kumimoji="1"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6033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200" dirty="0" smtClean="0"/>
              <a:t>Approach</a:t>
            </a:r>
            <a:endParaRPr kumimoji="1" lang="en-US" altLang="zh-CN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9467" y="1686456"/>
            <a:ext cx="10041465" cy="4494211"/>
          </a:xfrm>
        </p:spPr>
        <p:txBody>
          <a:bodyPr/>
          <a:lstStyle/>
          <a:p>
            <a:r>
              <a:rPr kumimoji="1" lang="en-US" altLang="zh-CN" sz="2400" dirty="0"/>
              <a:t>Panel B: Naive Hedge of the Expected Quantity Required</a:t>
            </a:r>
            <a:endParaRPr kumimoji="1" lang="en-US" altLang="zh-CN" dirty="0"/>
          </a:p>
          <a:p>
            <a:endParaRPr kumimoji="1"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512962"/>
              </p:ext>
            </p:extLst>
          </p:nvPr>
        </p:nvGraphicFramePr>
        <p:xfrm>
          <a:off x="677334" y="2459666"/>
          <a:ext cx="8596668" cy="2351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8662"/>
                <a:gridCol w="1734804"/>
                <a:gridCol w="2839920"/>
                <a:gridCol w="2573282"/>
              </a:tblGrid>
              <a:tr h="60431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Probability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Unhedged ($)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Hedged ($)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Hedged Profit (loss) ($)</a:t>
                      </a:r>
                      <a:endParaRPr lang="zh-CN" altLang="en-US" dirty="0" smtClean="0"/>
                    </a:p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570405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¼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8,000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5,000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13,000</a:t>
                      </a:r>
                      <a:endParaRPr lang="zh-CN" altLang="en-US" dirty="0"/>
                    </a:p>
                  </a:txBody>
                  <a:tcPr/>
                </a:tc>
              </a:tr>
              <a:tr h="570405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½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2,000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2,000</a:t>
                      </a:r>
                      <a:endParaRPr lang="zh-CN" altLang="en-US" dirty="0"/>
                    </a:p>
                  </a:txBody>
                  <a:tcPr/>
                </a:tc>
              </a:tr>
              <a:tr h="570405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¼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(6,000)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(5,000)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(11,000)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677334" y="5095704"/>
            <a:ext cx="8974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 smtClean="0"/>
              <a:t>The expected naïve hedged profit = ¼ * 13000 + ½ * 2000 </a:t>
            </a:r>
            <a:r>
              <a:rPr kumimoji="1" lang="mr-IN" altLang="zh-CN" sz="2000" dirty="0" smtClean="0"/>
              <a:t>–</a:t>
            </a:r>
            <a:r>
              <a:rPr kumimoji="1" lang="en-US" altLang="zh-CN" sz="2000" dirty="0" smtClean="0"/>
              <a:t> ¼ * 11000 = 1500</a:t>
            </a:r>
            <a:endParaRPr kumimoji="1"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91666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200" dirty="0" smtClean="0"/>
              <a:t>Approach</a:t>
            </a:r>
            <a:endParaRPr kumimoji="1" lang="en-US" altLang="zh-CN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9467" y="1686456"/>
            <a:ext cx="10041465" cy="4494211"/>
          </a:xfrm>
        </p:spPr>
        <p:txBody>
          <a:bodyPr/>
          <a:lstStyle/>
          <a:p>
            <a:r>
              <a:rPr kumimoji="1" lang="en-US" altLang="zh-CN" sz="2400" dirty="0"/>
              <a:t>Panel </a:t>
            </a:r>
            <a:r>
              <a:rPr kumimoji="1" lang="en-US" altLang="zh-CN" sz="2400" dirty="0" smtClean="0"/>
              <a:t>C: Fully Hedged Cash Flows</a:t>
            </a:r>
            <a:endParaRPr kumimoji="1" lang="en-US" altLang="zh-CN" dirty="0"/>
          </a:p>
          <a:p>
            <a:endParaRPr kumimoji="1"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701280"/>
              </p:ext>
            </p:extLst>
          </p:nvPr>
        </p:nvGraphicFramePr>
        <p:xfrm>
          <a:off x="677334" y="2459666"/>
          <a:ext cx="8596668" cy="2351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8662"/>
                <a:gridCol w="1734804"/>
                <a:gridCol w="2839920"/>
                <a:gridCol w="2573282"/>
              </a:tblGrid>
              <a:tr h="60431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Probability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Unhedged ($)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Hedged ($)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Hedged Profit (loss) ($)</a:t>
                      </a:r>
                      <a:endParaRPr lang="zh-CN" altLang="en-US" dirty="0" smtClean="0"/>
                    </a:p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570405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¼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8,000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(6,500)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1,500</a:t>
                      </a:r>
                      <a:endParaRPr lang="zh-CN" altLang="en-US" dirty="0"/>
                    </a:p>
                  </a:txBody>
                  <a:tcPr/>
                </a:tc>
              </a:tr>
              <a:tr h="570405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½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2,000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(500)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1,500</a:t>
                      </a:r>
                      <a:endParaRPr lang="zh-CN" altLang="en-US" dirty="0"/>
                    </a:p>
                  </a:txBody>
                  <a:tcPr/>
                </a:tc>
              </a:tr>
              <a:tr h="570405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¼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(6,000)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7,500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1,500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677334" y="5095704"/>
            <a:ext cx="8974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 smtClean="0"/>
              <a:t>How to realize that? By simply buying or selling forwards? </a:t>
            </a:r>
            <a:endParaRPr kumimoji="1"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4741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平面">
  <a:themeElements>
    <a:clrScheme name="平面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平面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平面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4223</TotalTime>
  <Words>1646</Words>
  <Application>Microsoft Macintosh PowerPoint</Application>
  <PresentationFormat>Widescreen</PresentationFormat>
  <Paragraphs>245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Cambria Math</vt:lpstr>
      <vt:lpstr>DengXian</vt:lpstr>
      <vt:lpstr>Mangal</vt:lpstr>
      <vt:lpstr>Trebuchet MS</vt:lpstr>
      <vt:lpstr>Wingdings 3</vt:lpstr>
      <vt:lpstr>华文新魏</vt:lpstr>
      <vt:lpstr>方正姚体</vt:lpstr>
      <vt:lpstr>平面</vt:lpstr>
      <vt:lpstr>The New Risk Management:  The Good, the Bad, and the Ugly by Philip H. Dybvig, Pierre Jinghong Liang, and William J. Marshall </vt:lpstr>
      <vt:lpstr>Motivation </vt:lpstr>
      <vt:lpstr>Outline</vt:lpstr>
      <vt:lpstr>Background</vt:lpstr>
      <vt:lpstr>Background</vt:lpstr>
      <vt:lpstr>An Example: Risk Management in Manufacturing</vt:lpstr>
      <vt:lpstr>Approach</vt:lpstr>
      <vt:lpstr>Approach</vt:lpstr>
      <vt:lpstr>Approach</vt:lpstr>
      <vt:lpstr>Approach: The Dynamic Hedge</vt:lpstr>
      <vt:lpstr>The Dynamic Hedge</vt:lpstr>
      <vt:lpstr>Four Fundamental Questions</vt:lpstr>
      <vt:lpstr>Question 1: Why Should We Hedge?</vt:lpstr>
      <vt:lpstr>Question 2: What Risks Should We Hedge? </vt:lpstr>
      <vt:lpstr>Question 3: With What Instruments Should We Hedge? </vt:lpstr>
      <vt:lpstr>Accounting Issues</vt:lpstr>
      <vt:lpstr>Accounting Issues</vt:lpstr>
      <vt:lpstr>Cost Issues</vt:lpstr>
      <vt:lpstr>Risk Management Policy</vt:lpstr>
      <vt:lpstr>Conclusion</vt:lpstr>
      <vt:lpstr>Thoughts about the Paper</vt:lpstr>
      <vt:lpstr>Further Reading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The New Risk Management:  The Good, the Bad, and the Ugly </dc:title>
  <dc:creator>Meiting Liu</dc:creator>
  <cp:lastModifiedBy>Meiting Liu</cp:lastModifiedBy>
  <cp:revision>93</cp:revision>
  <dcterms:created xsi:type="dcterms:W3CDTF">2017-09-18T00:19:34Z</dcterms:created>
  <dcterms:modified xsi:type="dcterms:W3CDTF">2017-10-07T15:58:46Z</dcterms:modified>
</cp:coreProperties>
</file>